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2" r:id="rId3"/>
    <p:sldId id="297" r:id="rId4"/>
    <p:sldId id="268" r:id="rId5"/>
    <p:sldId id="271" r:id="rId6"/>
    <p:sldId id="270" r:id="rId7"/>
    <p:sldId id="261" r:id="rId8"/>
    <p:sldId id="264" r:id="rId9"/>
    <p:sldId id="289" r:id="rId10"/>
    <p:sldId id="290" r:id="rId11"/>
    <p:sldId id="265" r:id="rId12"/>
    <p:sldId id="293" r:id="rId13"/>
    <p:sldId id="294" r:id="rId14"/>
    <p:sldId id="295" r:id="rId15"/>
    <p:sldId id="272" r:id="rId16"/>
    <p:sldId id="274" r:id="rId17"/>
    <p:sldId id="275" r:id="rId18"/>
    <p:sldId id="266" r:id="rId19"/>
    <p:sldId id="276" r:id="rId20"/>
    <p:sldId id="262" r:id="rId21"/>
    <p:sldId id="277" r:id="rId22"/>
    <p:sldId id="279" r:id="rId23"/>
    <p:sldId id="291" r:id="rId24"/>
    <p:sldId id="283" r:id="rId25"/>
    <p:sldId id="278" r:id="rId26"/>
    <p:sldId id="280" r:id="rId27"/>
    <p:sldId id="281" r:id="rId28"/>
    <p:sldId id="259" r:id="rId29"/>
    <p:sldId id="282" r:id="rId30"/>
    <p:sldId id="296" r:id="rId31"/>
    <p:sldId id="284" r:id="rId32"/>
    <p:sldId id="285" r:id="rId33"/>
    <p:sldId id="286" r:id="rId34"/>
    <p:sldId id="288" r:id="rId35"/>
    <p:sldId id="287" r:id="rId36"/>
    <p:sldId id="269" r:id="rId3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Main Template" id="{068C0A29-6C24-4145-A1E0-406E22839EE2}">
          <p14:sldIdLst>
            <p14:sldId id="256"/>
            <p14:sldId id="292"/>
            <p14:sldId id="297"/>
          </p14:sldIdLst>
        </p14:section>
        <p14:section name="Sample Slides" id="{9E9B2BC5-08C4-AE43-BBBA-433F0E1956F0}">
          <p14:sldIdLst>
            <p14:sldId id="268"/>
            <p14:sldId id="271"/>
            <p14:sldId id="270"/>
            <p14:sldId id="261"/>
            <p14:sldId id="264"/>
            <p14:sldId id="289"/>
            <p14:sldId id="290"/>
            <p14:sldId id="265"/>
            <p14:sldId id="293"/>
            <p14:sldId id="294"/>
            <p14:sldId id="295"/>
            <p14:sldId id="272"/>
            <p14:sldId id="274"/>
            <p14:sldId id="275"/>
            <p14:sldId id="266"/>
            <p14:sldId id="276"/>
            <p14:sldId id="262"/>
            <p14:sldId id="277"/>
            <p14:sldId id="279"/>
            <p14:sldId id="291"/>
            <p14:sldId id="283"/>
            <p14:sldId id="278"/>
            <p14:sldId id="280"/>
            <p14:sldId id="281"/>
            <p14:sldId id="259"/>
            <p14:sldId id="282"/>
            <p14:sldId id="296"/>
            <p14:sldId id="284"/>
            <p14:sldId id="285"/>
            <p14:sldId id="286"/>
            <p14:sldId id="288"/>
            <p14:sldId id="287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9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68" userDrawn="1">
          <p15:clr>
            <a:srgbClr val="A4A3A4"/>
          </p15:clr>
        </p15:guide>
        <p15:guide id="4" orient="horz" pos="2868" userDrawn="1">
          <p15:clr>
            <a:srgbClr val="A4A3A4"/>
          </p15:clr>
        </p15:guide>
        <p15:guide id="5" orient="horz" pos="348" userDrawn="1">
          <p15:clr>
            <a:srgbClr val="A4A3A4"/>
          </p15:clr>
        </p15:guide>
        <p15:guide id="6" orient="horz" pos="300" userDrawn="1">
          <p15:clr>
            <a:srgbClr val="A4A3A4"/>
          </p15:clr>
        </p15:guide>
        <p15:guide id="7" orient="horz" pos="3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iss, Kellie" initials="B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A6D"/>
    <a:srgbClr val="DADBDB"/>
    <a:srgbClr val="B30838"/>
    <a:srgbClr val="BBB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5"/>
    <p:restoredTop sz="85381" autoAdjust="0"/>
  </p:normalViewPr>
  <p:slideViewPr>
    <p:cSldViewPr snapToGrid="0" showGuides="1">
      <p:cViewPr varScale="1">
        <p:scale>
          <a:sx n="88" d="100"/>
          <a:sy n="88" d="100"/>
        </p:scale>
        <p:origin x="1000" y="68"/>
      </p:cViewPr>
      <p:guideLst>
        <p:guide orient="horz" pos="1692"/>
        <p:guide pos="2880"/>
        <p:guide pos="5568"/>
        <p:guide orient="horz" pos="2868"/>
        <p:guide orient="horz" pos="348"/>
        <p:guide orient="horz" pos="300"/>
        <p:guide orient="horz" pos="3156"/>
      </p:guideLst>
    </p:cSldViewPr>
  </p:slid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00" d="100"/>
        <a:sy n="100" d="100"/>
      </p:scale>
      <p:origin x="0" y="-6936"/>
    </p:cViewPr>
  </p:sorterViewPr>
  <p:notesViewPr>
    <p:cSldViewPr snapToGrid="0" showGuides="1">
      <p:cViewPr varScale="1">
        <p:scale>
          <a:sx n="151" d="100"/>
          <a:sy n="151" d="100"/>
        </p:scale>
        <p:origin x="420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DDDB3-FA51-FA4B-AD0A-B20099F8896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A4A8-36D1-9B42-BB99-419E9405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8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959DE8-BC8A-9342-BA3F-D795D5990682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696D1D-ED38-CE46-A803-2C7949BBFE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5294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3826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/>
              <a:t>Our system rolled out an aggressive harm reduction program targeting CLASBI, CAUTI and </a:t>
            </a:r>
            <a:r>
              <a:rPr lang="en-US" sz="1200" dirty="0" err="1"/>
              <a:t>Cdiff</a:t>
            </a:r>
            <a:r>
              <a:rPr lang="en-US" sz="1200" dirty="0"/>
              <a:t>.</a:t>
            </a:r>
          </a:p>
          <a:p>
            <a:pPr lvl="0"/>
            <a:r>
              <a:rPr lang="en-US" sz="1200" dirty="0"/>
              <a:t>The program offered evidence-based strategies, such as….(dressing changes on central lines, scrub the hub, protocol for removing catheters, </a:t>
            </a:r>
            <a:r>
              <a:rPr lang="en-US" sz="1200" dirty="0" err="1"/>
              <a:t>cath</a:t>
            </a:r>
            <a:r>
              <a:rPr lang="en-US" sz="1200" dirty="0"/>
              <a:t> care and </a:t>
            </a:r>
            <a:r>
              <a:rPr lang="en-US" sz="1200" dirty="0" err="1"/>
              <a:t>peri</a:t>
            </a:r>
            <a:r>
              <a:rPr lang="en-US" sz="1200" dirty="0"/>
              <a:t> care, daily bath and linen changes, Etc….</a:t>
            </a:r>
          </a:p>
          <a:p>
            <a:pPr lvl="0"/>
            <a:r>
              <a:rPr lang="en-US" sz="1200" dirty="0"/>
              <a:t>So, we announced the program in unit meetings, had assigned electronic learning modules for RNs and PCAs, and posted a copy of the new procedures in the staff bathroom and thought that would surely do it.</a:t>
            </a:r>
          </a:p>
          <a:p>
            <a:pPr lvl="0"/>
            <a:r>
              <a:rPr lang="en-US" sz="1200" dirty="0"/>
              <a:t>Our outcomes remained dismal, still the lowest of all inpatient units in the hospital. </a:t>
            </a:r>
          </a:p>
          <a:p>
            <a:pPr lvl="0"/>
            <a:r>
              <a:rPr lang="en-US" sz="1200" dirty="0"/>
              <a:t>Other units were able to demonstrate success, while ours was failing to do so.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7221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Gathered a team consisting of clinical nurses, unit educator, medical-surgical clinical nurse specialist, the associate chief nurse of practice and a member from the office of transformation and empowered them to own the implementation</a:t>
            </a:r>
          </a:p>
          <a:p>
            <a:pPr lvl="1"/>
            <a:r>
              <a:rPr lang="en-US" dirty="0"/>
              <a:t>Kristin was a key leader along with other well-intentioned nurses who were motivated to achieve zero harm</a:t>
            </a:r>
          </a:p>
          <a:p>
            <a:pPr lvl="2"/>
            <a:r>
              <a:rPr lang="en-US" dirty="0"/>
              <a:t>Took the procedures from the system for prevention of HAI and checked the evidence. </a:t>
            </a:r>
          </a:p>
          <a:p>
            <a:pPr lvl="2"/>
            <a:r>
              <a:rPr lang="en-US" dirty="0"/>
              <a:t>Identify what aspects of the procedures were non-negotiable.  These aspects had to happen every time. There were other aspects that could be tailored or prioritized differently.</a:t>
            </a:r>
          </a:p>
          <a:p>
            <a:pPr lvl="2"/>
            <a:r>
              <a:rPr lang="en-US" dirty="0"/>
              <a:t>Created a tool to utilize</a:t>
            </a:r>
          </a:p>
          <a:p>
            <a:pPr lvl="2"/>
            <a:r>
              <a:rPr lang="en-US" dirty="0"/>
              <a:t>Created standard work for using the tool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7917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Once we knew the must-haves, we focused on barriers to rolling out the HAI prevention plan. What obstacles were we facing and how could we form a plan to minimize the barriers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Too much work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Not enough time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Not enough Staff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Change resistant (too much change)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Compassion fatigue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Accountability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Lack of understanding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7251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43264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Made a proposed plan from the managers perspective and shared it with the team.</a:t>
            </a:r>
          </a:p>
          <a:p>
            <a:pPr lvl="1"/>
            <a:r>
              <a:rPr lang="en-US" sz="1600" dirty="0"/>
              <a:t>Encouraged the team to modify and expand from their perspective</a:t>
            </a:r>
          </a:p>
          <a:p>
            <a:pPr lvl="2"/>
            <a:r>
              <a:rPr lang="en-US" sz="1600" dirty="0"/>
              <a:t>They had great suggestions. </a:t>
            </a:r>
          </a:p>
          <a:p>
            <a:pPr lvl="2"/>
            <a:r>
              <a:rPr lang="en-US" sz="1600" dirty="0"/>
              <a:t>Worked with the whole team to finalize the plan, utilizing evidenced based research and the AONL guiding principles</a:t>
            </a:r>
          </a:p>
          <a:p>
            <a:pPr lvl="2"/>
            <a:r>
              <a:rPr lang="en-US" sz="1600" dirty="0"/>
              <a:t>Finalized the tool to be used.  *Shown on the next slide</a:t>
            </a:r>
          </a:p>
          <a:p>
            <a:pPr lvl="2"/>
            <a:r>
              <a:rPr lang="en-US" sz="1600" dirty="0"/>
              <a:t>Rolled out implementation to the unit in October of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9807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Franklin Gothic Book" charset="0"/>
                <a:ea typeface="Franklin Gothic Book" charset="0"/>
                <a:cs typeface="Franklin Gothic Book" charset="0"/>
              </a:rPr>
              <a:t>Note:</a:t>
            </a:r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 This ‘Body Slide: Image (More Space)’ template should be used sparingly. </a:t>
            </a:r>
          </a:p>
          <a:p>
            <a:endParaRPr lang="en-US" sz="1000" baseline="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Only use this slide template with:</a:t>
            </a:r>
          </a:p>
          <a:p>
            <a:pPr marL="171450" indent="-171450">
              <a:buFontTx/>
              <a:buChar char="-"/>
            </a:pPr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A large visual or infographic</a:t>
            </a:r>
          </a:p>
          <a:p>
            <a:pPr marL="171450" indent="-171450">
              <a:buFontTx/>
              <a:buChar char="-"/>
            </a:pPr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Images with white backgrounds that cross over the curved line (in main body slides) and cannot be made transparent. </a:t>
            </a:r>
          </a:p>
          <a:p>
            <a:pPr marL="171450" indent="-171450">
              <a:buFontTx/>
              <a:buChar char="-"/>
            </a:pPr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Large, complex graphs where the curved line interferes with the data</a:t>
            </a:r>
          </a:p>
          <a:p>
            <a:pPr marL="171450" indent="-171450">
              <a:buFontTx/>
              <a:buChar char="-"/>
            </a:pPr>
            <a:r>
              <a:rPr lang="en-US" sz="1000" baseline="0" dirty="0">
                <a:latin typeface="Franklin Gothic Book" charset="0"/>
                <a:ea typeface="Franklin Gothic Book" charset="0"/>
                <a:cs typeface="Franklin Gothic Book" charset="0"/>
              </a:rPr>
              <a:t>Any content that gets too close to the IU Health Icon in the bottom-right corner</a:t>
            </a:r>
            <a:endParaRPr lang="en-US" sz="10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9526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with a Safety Huddle every shift</a:t>
            </a:r>
          </a:p>
          <a:p>
            <a:r>
              <a:rPr lang="en-US" dirty="0"/>
              <a:t>Charge nurse lead</a:t>
            </a:r>
          </a:p>
          <a:p>
            <a:pPr lvl="2"/>
            <a:r>
              <a:rPr lang="en-US" dirty="0"/>
              <a:t>All team members from the shift attended to discuss the patients on the unit for the day. </a:t>
            </a:r>
          </a:p>
          <a:p>
            <a:pPr lvl="2"/>
            <a:r>
              <a:rPr lang="en-US" dirty="0"/>
              <a:t>Huddle happens at 11am and 11pm so that the team had time to know their patients before huddling</a:t>
            </a:r>
          </a:p>
          <a:p>
            <a:pPr lvl="2"/>
            <a:r>
              <a:rPr lang="en-US" dirty="0"/>
              <a:t>The tool was utilized and discussed.  “Who had a urinary </a:t>
            </a:r>
            <a:r>
              <a:rPr lang="en-US" dirty="0" err="1"/>
              <a:t>foley</a:t>
            </a:r>
            <a:r>
              <a:rPr lang="en-US" dirty="0"/>
              <a:t>?, Who had a central IV line?, Who are we worried about for c-diff infection?”   </a:t>
            </a:r>
          </a:p>
          <a:p>
            <a:pPr lvl="2"/>
            <a:r>
              <a:rPr lang="en-US" dirty="0"/>
              <a:t>Action items for incomplete “must haves” were identified and assigned</a:t>
            </a:r>
          </a:p>
          <a:p>
            <a:pPr lvl="2"/>
            <a:r>
              <a:rPr lang="en-US" dirty="0"/>
              <a:t>Visual tool of the MDI board was utilized for completion of tasks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4373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Utilization of the MDI (managing for daily improvement) board</a:t>
            </a:r>
          </a:p>
          <a:p>
            <a:pPr lvl="1"/>
            <a:r>
              <a:rPr lang="en-US" dirty="0"/>
              <a:t>Posted the tool once huddle was completed</a:t>
            </a:r>
          </a:p>
          <a:p>
            <a:pPr lvl="1"/>
            <a:r>
              <a:rPr lang="en-US" dirty="0"/>
              <a:t>Team members will fill in bubbles once their action item was complete. </a:t>
            </a:r>
          </a:p>
          <a:p>
            <a:pPr lvl="1"/>
            <a:r>
              <a:rPr lang="en-US" dirty="0"/>
              <a:t>In an area that was visible to all team members that served as a constant reminder</a:t>
            </a:r>
          </a:p>
          <a:p>
            <a:pPr lvl="2"/>
            <a:r>
              <a:rPr lang="en-US" dirty="0"/>
              <a:t>All team members owned the action items and ensured they were done</a:t>
            </a:r>
          </a:p>
          <a:p>
            <a:pPr lvl="2"/>
            <a:r>
              <a:rPr lang="en-US" dirty="0"/>
              <a:t>Any barriers to completion of items were identified and a collaborative approach was used to remove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53272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63213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selling t-shirts and cups with this logo after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4023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We will provide some background and context for this session – where we were “back then” when our story began.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Note resources that were helpful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Describe the process of developing a plan for translating evidence into practice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 Overview the plan  - how did we promote nurse uptake of evidence-based practices.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Outcomes, both process outcomes (what worked and what didn’t in getting nurses to do the new activities) and patient safety outcomes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53077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Utilized the tool for visual management of completion of tasks</a:t>
            </a:r>
          </a:p>
          <a:p>
            <a:r>
              <a:rPr lang="en-US" dirty="0"/>
              <a:t>Manager spent time on the floor to get to know the patients</a:t>
            </a:r>
          </a:p>
          <a:p>
            <a:pPr lvl="1"/>
            <a:r>
              <a:rPr lang="en-US" dirty="0"/>
              <a:t>Took part in interdisciplinary rounding</a:t>
            </a:r>
          </a:p>
          <a:p>
            <a:pPr lvl="1"/>
            <a:r>
              <a:rPr lang="en-US" dirty="0"/>
              <a:t>Chart audits for those with devices or concern for c-diff infection</a:t>
            </a:r>
          </a:p>
          <a:p>
            <a:pPr lvl="2"/>
            <a:r>
              <a:rPr lang="en-US" dirty="0"/>
              <a:t>Alerted team members of missed care</a:t>
            </a:r>
          </a:p>
          <a:p>
            <a:pPr lvl="1"/>
            <a:r>
              <a:rPr lang="en-US" dirty="0"/>
              <a:t>Attended safety huddle</a:t>
            </a:r>
          </a:p>
          <a:p>
            <a:pPr lvl="2"/>
            <a:r>
              <a:rPr lang="en-US" dirty="0"/>
              <a:t>Encouraged team members to look further into patient information if the reason was not clear for them to have the device or order for c-diff collection</a:t>
            </a:r>
          </a:p>
          <a:p>
            <a:r>
              <a:rPr lang="en-US" dirty="0"/>
              <a:t>Manager strengthened skill set by embracing effective communication and building authentic relationships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9113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2018, MSU had a total of 9 harm events </a:t>
            </a:r>
          </a:p>
          <a:p>
            <a:r>
              <a:rPr lang="en-US" dirty="0"/>
              <a:t>Process has been in place for one year now</a:t>
            </a:r>
          </a:p>
          <a:p>
            <a:r>
              <a:rPr lang="en-US" dirty="0"/>
              <a:t>MSU has had one harm event since implementation</a:t>
            </a:r>
          </a:p>
          <a:p>
            <a:pPr lvl="1"/>
            <a:r>
              <a:rPr lang="en-US" dirty="0"/>
              <a:t>C-diff infection on a patient who contracted it on day 21 of their stay after being treat for osteomyelitis and having multiple co-morbidities</a:t>
            </a:r>
          </a:p>
          <a:p>
            <a:r>
              <a:rPr lang="en-US" dirty="0"/>
              <a:t>The Unit Based Council, consisting of the unit leaders, met quarterly to evaluate the tool and process </a:t>
            </a:r>
          </a:p>
          <a:p>
            <a:pPr lvl="1"/>
            <a:r>
              <a:rPr lang="en-US" dirty="0"/>
              <a:t>As a result, the tool has been modified</a:t>
            </a:r>
          </a:p>
          <a:p>
            <a:pPr lvl="2"/>
            <a:r>
              <a:rPr lang="en-US" dirty="0"/>
              <a:t>MSU will now add falls and hospital acquired pressure injuries to the tool to help prevent them.</a:t>
            </a:r>
          </a:p>
          <a:p>
            <a:r>
              <a:rPr lang="en-US" dirty="0"/>
              <a:t>Team really owns the process and are able to hold each other accountable</a:t>
            </a:r>
          </a:p>
          <a:p>
            <a:r>
              <a:rPr lang="en-US" dirty="0"/>
              <a:t>Spreading it to other units in the hospital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81428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81641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Cycle of evaluating, improving, celebrating and valuing evidenced-based practices to prevent patient harm</a:t>
            </a:r>
          </a:p>
          <a:p>
            <a:r>
              <a:rPr lang="en-US" dirty="0"/>
              <a:t>Follow up with team regarding quality of huddle</a:t>
            </a:r>
          </a:p>
          <a:p>
            <a:pPr lvl="1"/>
            <a:r>
              <a:rPr lang="en-US" dirty="0"/>
              <a:t>Emails to those with missed action items</a:t>
            </a:r>
          </a:p>
          <a:p>
            <a:r>
              <a:rPr lang="en-US" dirty="0"/>
              <a:t>Education given to newly hired team members</a:t>
            </a:r>
          </a:p>
          <a:p>
            <a:r>
              <a:rPr lang="en-US" dirty="0"/>
              <a:t>Hospital safety squad evaluating for best practice to make sure that we are doing what is best for patient</a:t>
            </a:r>
          </a:p>
          <a:p>
            <a:r>
              <a:rPr lang="en-US" dirty="0"/>
              <a:t>Using IOWA model, reinforcing as needed and monitoring key indicators </a:t>
            </a:r>
          </a:p>
          <a:p>
            <a:r>
              <a:rPr lang="en-US" dirty="0"/>
              <a:t>RCA for harm events if they occur</a:t>
            </a:r>
          </a:p>
          <a:p>
            <a:pPr lvl="1"/>
            <a:r>
              <a:rPr lang="en-US" dirty="0"/>
              <a:t>Office of infection prevention, CNSs, unit representative, manager, quality director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8408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39330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Follow-up received well from team members</a:t>
            </a:r>
          </a:p>
          <a:p>
            <a:pPr lvl="1"/>
            <a:r>
              <a:rPr lang="en-US" dirty="0"/>
              <a:t>Not a blame game, more of identifying barriers as to why the task was not completed</a:t>
            </a:r>
          </a:p>
          <a:p>
            <a:pPr lvl="1"/>
            <a:r>
              <a:rPr lang="en-US" dirty="0"/>
              <a:t>Able to provide teaching moments, in real time, if needed to help team members what is expected of them and how to do it. </a:t>
            </a:r>
          </a:p>
          <a:p>
            <a:pPr lvl="1"/>
            <a:r>
              <a:rPr lang="en-US" dirty="0"/>
              <a:t>Most were not “repeat offenders”</a:t>
            </a:r>
          </a:p>
          <a:p>
            <a:pPr lvl="1"/>
            <a:r>
              <a:rPr lang="en-US" dirty="0"/>
              <a:t>Have not had to put anyone on a corrective action or warning</a:t>
            </a:r>
          </a:p>
          <a:p>
            <a:pPr lvl="1"/>
            <a:r>
              <a:rPr lang="en-US" dirty="0"/>
              <a:t>CNS and unit educators available to answer questions, be sounding boards,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16805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Kristin was able to help coach and mentor fellow team members and create ownership on our unit for our harm events</a:t>
            </a:r>
          </a:p>
          <a:p>
            <a:pPr lvl="1"/>
            <a:r>
              <a:rPr lang="en-US" dirty="0"/>
              <a:t>Helped drive action plan and completion of key items</a:t>
            </a:r>
          </a:p>
          <a:p>
            <a:pPr lvl="1"/>
            <a:r>
              <a:rPr lang="en-US" dirty="0"/>
              <a:t>Helped peers to collaborate with nurse manger for better outcomes</a:t>
            </a:r>
          </a:p>
          <a:p>
            <a:r>
              <a:rPr lang="en-US" dirty="0"/>
              <a:t>Kristin’s move to Clinical Operations Manager of the Medical Telemetry Unit</a:t>
            </a:r>
          </a:p>
          <a:p>
            <a:r>
              <a:rPr lang="en-US" dirty="0"/>
              <a:t>What she took to from this experience to her new unit and how she is implemented this initiative with her team members</a:t>
            </a:r>
          </a:p>
          <a:p>
            <a:pPr lvl="1"/>
            <a:r>
              <a:rPr lang="en-US" dirty="0"/>
              <a:t>Team member attendance at her own huddle</a:t>
            </a:r>
          </a:p>
          <a:p>
            <a:pPr lvl="1"/>
            <a:r>
              <a:rPr lang="en-US" dirty="0"/>
              <a:t>Getting buy in from informal leaders on unit</a:t>
            </a:r>
          </a:p>
          <a:p>
            <a:pPr lvl="2"/>
            <a:r>
              <a:rPr lang="en-US" dirty="0"/>
              <a:t>Building authentic relationships with team members and using effective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459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6520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8555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9102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400" dirty="0"/>
              <a:t>We have many evidence-based practices that are not being implemented.  </a:t>
            </a:r>
            <a:endParaRPr lang="en-US" dirty="0"/>
          </a:p>
          <a:p>
            <a:pPr lvl="2"/>
            <a:r>
              <a:rPr lang="en-US" sz="1400" dirty="0">
                <a:solidFill>
                  <a:srgbClr val="FF0000"/>
                </a:solidFill>
              </a:rPr>
              <a:t>Most patients in the health care system only receive 50% of the evidence-based care that is available to them.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400" dirty="0"/>
              <a:t>While it is true that some health care circumstances still lack adequate research-based strategies to manage, the health care system is failing at implementing many practices that we know are based on evidence.</a:t>
            </a:r>
          </a:p>
          <a:p>
            <a:pPr lvl="2"/>
            <a:r>
              <a:rPr lang="en-US" sz="1400" dirty="0"/>
              <a:t>While the unit was aware that there were evidenced based guidelines for preventing hospital-acquired infections, they were not being enacted on our unit.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8076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Medical Stroke Unit is a 25 bed unit that cares for medical level patients. </a:t>
            </a:r>
          </a:p>
          <a:p>
            <a:pPr lvl="1"/>
            <a:r>
              <a:rPr lang="en-US" dirty="0"/>
              <a:t>Stroke specialty: all nurses are NIH stroke scale certified</a:t>
            </a:r>
          </a:p>
          <a:p>
            <a:pPr lvl="1"/>
            <a:r>
              <a:rPr lang="en-US" dirty="0"/>
              <a:t>Many other medical diagnosis such as altered mental status, COPD exacerbation, UTIs, sepsis, cellulitis, renal failure, falls, dehydration, pneumonia, alcohol and opiate withdrawal, etc.  </a:t>
            </a:r>
          </a:p>
          <a:p>
            <a:pPr lvl="1"/>
            <a:r>
              <a:rPr lang="en-US" dirty="0"/>
              <a:t>Average daily census of 23 patients.  </a:t>
            </a:r>
          </a:p>
          <a:p>
            <a:pPr lvl="1"/>
            <a:r>
              <a:rPr lang="en-US" dirty="0"/>
              <a:t>Budgeted for 40 FTE’s of direct patient care providers (Registered nurses and patient care technicians)</a:t>
            </a:r>
          </a:p>
          <a:p>
            <a:pPr lvl="2"/>
            <a:r>
              <a:rPr lang="en-US" dirty="0"/>
              <a:t>Average workload is 6 patients per one nurse and 8 patients per patient care technician. </a:t>
            </a:r>
          </a:p>
          <a:p>
            <a:pPr lvl="2"/>
            <a:r>
              <a:rPr lang="en-US" dirty="0"/>
              <a:t>Hard to recruit and retain on the unit.  Very busy unit and hard work</a:t>
            </a:r>
          </a:p>
          <a:p>
            <a:pPr lvl="2"/>
            <a:r>
              <a:rPr lang="en-US" dirty="0"/>
              <a:t>Many team members resistant to change as they saw it as adding more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4982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400" dirty="0"/>
              <a:t>In 2017, our safety indicators for infection were the lowest in the hospital.</a:t>
            </a:r>
            <a:endParaRPr lang="en-US" dirty="0"/>
          </a:p>
          <a:p>
            <a:pPr lvl="2"/>
            <a:r>
              <a:rPr lang="en-US" sz="1400" dirty="0"/>
              <a:t>Other units were having success at implementing the system-wide initiative for harm prevention, but our unit lagged behind.</a:t>
            </a:r>
            <a:endParaRPr lang="en-US" dirty="0"/>
          </a:p>
          <a:p>
            <a:pPr lvl="2"/>
            <a:r>
              <a:rPr lang="en-US" sz="1400" dirty="0"/>
              <a:t>We had committed, smart nurses who cared deeply for their patients, but harm continued to happen.  </a:t>
            </a:r>
          </a:p>
          <a:p>
            <a:pPr lvl="2"/>
            <a:r>
              <a:rPr lang="en-US" sz="1400" dirty="0"/>
              <a:t>We</a:t>
            </a:r>
            <a:r>
              <a:rPr lang="en-US" dirty="0"/>
              <a:t> </a:t>
            </a:r>
            <a:r>
              <a:rPr lang="en-US" sz="1400" dirty="0"/>
              <a:t>had so many reasons as to why we couldn’t do it</a:t>
            </a:r>
          </a:p>
          <a:p>
            <a:pPr lvl="2"/>
            <a:r>
              <a:rPr lang="en-US" sz="1400" dirty="0"/>
              <a:t>Something had to change.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8929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6885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Little manager training or preparation</a:t>
            </a:r>
          </a:p>
          <a:p>
            <a:pPr lvl="1"/>
            <a:r>
              <a:rPr lang="en-US" dirty="0"/>
              <a:t>Served as the units charge nurse for two years</a:t>
            </a:r>
          </a:p>
          <a:p>
            <a:pPr lvl="1"/>
            <a:r>
              <a:rPr lang="en-US" dirty="0"/>
              <a:t>Never been in a management position</a:t>
            </a:r>
          </a:p>
          <a:p>
            <a:pPr lvl="1"/>
            <a:r>
              <a:rPr lang="en-US" dirty="0"/>
              <a:t>Peer-to-leader transition difficulties</a:t>
            </a:r>
          </a:p>
          <a:p>
            <a:r>
              <a:rPr lang="en-US" dirty="0"/>
              <a:t>Received my training from fellow managers, my director, attending leadership meetings and accumulating my own experiences</a:t>
            </a:r>
          </a:p>
          <a:p>
            <a:r>
              <a:rPr lang="en-US" dirty="0"/>
              <a:t>My director helped me formulate a professional development plan that moved me directly or indirectly forward in addressing these competencies, all within the immediate context of stopping harm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4286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3576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4494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D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622" y="1785855"/>
            <a:ext cx="5374265" cy="993446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571" y="2860770"/>
            <a:ext cx="4790727" cy="467512"/>
          </a:xfrm>
        </p:spPr>
        <p:txBody>
          <a:bodyPr anchor="ctr"/>
          <a:lstStyle>
            <a:lvl1pPr marL="0" indent="0" algn="l">
              <a:buNone/>
              <a:defRPr sz="17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6" y="3984234"/>
            <a:ext cx="2499318" cy="5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0" y="2188028"/>
            <a:ext cx="7251049" cy="79683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1397" y="4663981"/>
            <a:ext cx="719470" cy="274638"/>
          </a:xfrm>
        </p:spPr>
        <p:txBody>
          <a:bodyPr/>
          <a:lstStyle>
            <a:lvl1pPr defTabSz="914400">
              <a:defRPr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fld id="{DA86648E-21C2-4E4D-995E-31FFBD2E87B9}" type="slidenum">
              <a:rPr lang="x-none" altLang="x-none" smtClean="0"/>
              <a:pPr/>
              <a:t>‹#›</a:t>
            </a:fld>
            <a:endParaRPr lang="en-US" altLang="x-non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2" y="4023948"/>
            <a:ext cx="2517414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138785" y="4662606"/>
            <a:ext cx="792782" cy="274638"/>
          </a:xfrm>
        </p:spPr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13254" y="1714200"/>
            <a:ext cx="7133900" cy="3232554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200">
                <a:solidFill>
                  <a:srgbClr val="696A6D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900"/>
              </a:spcAft>
              <a:defRPr sz="1200">
                <a:solidFill>
                  <a:srgbClr val="696A6D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200">
                <a:solidFill>
                  <a:srgbClr val="696A6D"/>
                </a:solidFill>
                <a:latin typeface="+mn-lt"/>
                <a:ea typeface="Franklin Gothic Medium" charset="0"/>
                <a:cs typeface="Franklin Gothic Medium" charset="0"/>
              </a:defRPr>
            </a:lvl3pPr>
            <a:lvl4pPr>
              <a:defRPr sz="12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4pPr>
            <a:lvl5pPr>
              <a:defRPr sz="12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4"/>
          <a:stretch/>
        </p:blipFill>
        <p:spPr>
          <a:xfrm>
            <a:off x="8233621" y="4326418"/>
            <a:ext cx="473920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3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: 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03300" y="1713297"/>
            <a:ext cx="3444947" cy="2817452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95825" y="1719263"/>
            <a:ext cx="3421349" cy="279277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4"/>
          <a:stretch/>
        </p:blipFill>
        <p:spPr>
          <a:xfrm>
            <a:off x="8233621" y="4326418"/>
            <a:ext cx="473920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11238" y="1711325"/>
            <a:ext cx="7128421" cy="2833688"/>
          </a:xfrm>
        </p:spPr>
        <p:txBody>
          <a:bodyPr numCol="2" spcCol="18288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4"/>
          <a:stretch/>
        </p:blipFill>
        <p:spPr>
          <a:xfrm>
            <a:off x="8233621" y="4326418"/>
            <a:ext cx="473920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: Image (More Spa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233"/>
          <a:stretch/>
        </p:blipFill>
        <p:spPr>
          <a:xfrm>
            <a:off x="0" y="0"/>
            <a:ext cx="244756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03300" y="1718841"/>
            <a:ext cx="7158844" cy="295628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144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03300" y="1711325"/>
            <a:ext cx="7143854" cy="2825750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4"/>
          <a:stretch/>
        </p:blipFill>
        <p:spPr>
          <a:xfrm>
            <a:off x="8233621" y="4326418"/>
            <a:ext cx="473920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9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011238" y="1704975"/>
            <a:ext cx="7113431" cy="29559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4"/>
          <a:stretch/>
        </p:blipFill>
        <p:spPr>
          <a:xfrm>
            <a:off x="8233621" y="4326418"/>
            <a:ext cx="473920" cy="5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6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676" y="914399"/>
            <a:ext cx="7251049" cy="79683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7666" y="1711922"/>
            <a:ext cx="7241530" cy="332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8785" y="4662606"/>
            <a:ext cx="792782" cy="2746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35" r:id="rId3"/>
    <p:sldLayoutId id="2147483748" r:id="rId4"/>
    <p:sldLayoutId id="2147483753" r:id="rId5"/>
    <p:sldLayoutId id="2147483749" r:id="rId6"/>
    <p:sldLayoutId id="2147483751" r:id="rId7"/>
    <p:sldLayoutId id="2147483752" r:id="rId8"/>
  </p:sldLayoutIdLst>
  <p:hf hdr="0" ftr="0" dt="0"/>
  <p:txStyles>
    <p:titleStyle>
      <a:lvl1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 kern="1200" spc="-30">
          <a:solidFill>
            <a:srgbClr val="B30838"/>
          </a:solidFill>
          <a:latin typeface="Franklin Gothic Medium" charset="0"/>
          <a:ea typeface="Franklin Gothic Medium" charset="0"/>
          <a:cs typeface="Franklin Gothic Medium" charset="0"/>
        </a:defRPr>
      </a:lvl1pPr>
      <a:lvl2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137160" indent="-137160" algn="l" defTabSz="457200" rtl="0" fontAlgn="base">
        <a:spcBef>
          <a:spcPts val="0"/>
        </a:spcBef>
        <a:spcAft>
          <a:spcPts val="900"/>
        </a:spcAft>
        <a:buClr>
          <a:schemeClr val="accent1"/>
        </a:buClr>
        <a:buSzPct val="90000"/>
        <a:buFontTx/>
        <a:buBlip>
          <a:blip r:embed="rId10"/>
        </a:buBlip>
        <a:defRPr sz="1200" kern="1200">
          <a:solidFill>
            <a:srgbClr val="696A6D"/>
          </a:solidFill>
          <a:latin typeface="Franklin Gothic Medium" charset="0"/>
          <a:ea typeface="Franklin Gothic Medium" charset="0"/>
          <a:cs typeface="Franklin Gothic Medium" charset="0"/>
        </a:defRPr>
      </a:lvl1pPr>
      <a:lvl2pPr marL="320040" indent="-137160" algn="l" defTabSz="457200" rtl="0" fontAlgn="base">
        <a:spcBef>
          <a:spcPts val="0"/>
        </a:spcBef>
        <a:spcAft>
          <a:spcPts val="900"/>
        </a:spcAft>
        <a:buClr>
          <a:srgbClr val="696A6D"/>
        </a:buClr>
        <a:buSzPct val="90000"/>
        <a:buFontTx/>
        <a:buBlip>
          <a:blip r:embed="rId11"/>
        </a:buBlip>
        <a:defRPr sz="1200" kern="1200">
          <a:solidFill>
            <a:srgbClr val="696A6D"/>
          </a:solidFill>
          <a:latin typeface="Franklin Gothic Medium" charset="0"/>
          <a:ea typeface="Franklin Gothic Medium" charset="0"/>
          <a:cs typeface="Franklin Gothic Medium" charset="0"/>
        </a:defRPr>
      </a:lvl2pPr>
      <a:lvl3pPr marL="457200" indent="-137160" algn="l" defTabSz="457200" rtl="0" fontAlgn="base">
        <a:spcBef>
          <a:spcPts val="0"/>
        </a:spcBef>
        <a:spcAft>
          <a:spcPts val="900"/>
        </a:spcAft>
        <a:buFont typeface="AppleSymbols" charset="0"/>
        <a:buChar char="⎻"/>
        <a:defRPr sz="1200" kern="1200" baseline="0">
          <a:solidFill>
            <a:srgbClr val="696A6D"/>
          </a:solidFill>
          <a:latin typeface="Franklin Gothic Medium" charset="0"/>
          <a:ea typeface="Franklin Gothic Medium" charset="0"/>
          <a:cs typeface="Franklin Gothic Medium" charset="0"/>
        </a:defRPr>
      </a:lvl3pPr>
      <a:lvl4pPr marL="1539875" indent="-168275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1998663" indent="-169863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hdemaree@iuhealth.or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kaboski@iuhealth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Translation of Research into Practice: Removing Barriers and Preventing Hospital-acquired Infections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622" y="3022801"/>
            <a:ext cx="4790727" cy="467512"/>
          </a:xfrm>
        </p:spPr>
        <p:txBody>
          <a:bodyPr/>
          <a:lstStyle/>
          <a:p>
            <a:r>
              <a:rPr lang="en-US" sz="1600" dirty="0"/>
              <a:t>Indiana Organization of Nurse Executives</a:t>
            </a:r>
          </a:p>
          <a:p>
            <a:r>
              <a:rPr lang="en-US" sz="1600" dirty="0"/>
              <a:t>Fall Conference 2019</a:t>
            </a:r>
          </a:p>
        </p:txBody>
      </p:sp>
    </p:spTree>
    <p:extLst>
      <p:ext uri="{BB962C8B-B14F-4D97-AF65-F5344CB8AC3E}">
        <p14:creationId xmlns:p14="http://schemas.microsoft.com/office/powerpoint/2010/main" val="239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Informal Leader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Served as charge nurse on unit for 5 years</a:t>
            </a:r>
          </a:p>
          <a:p>
            <a:r>
              <a:rPr lang="en-US" sz="1800" dirty="0"/>
              <a:t>Served the unit at the Unit Based Council chairperson</a:t>
            </a:r>
          </a:p>
          <a:p>
            <a:r>
              <a:rPr lang="en-US" sz="1800" dirty="0"/>
              <a:t>Has worked on the unit for 11 years</a:t>
            </a:r>
          </a:p>
          <a:p>
            <a:r>
              <a:rPr lang="en-US" sz="1800" dirty="0"/>
              <a:t>Had a good rapport with all team members</a:t>
            </a:r>
          </a:p>
          <a:p>
            <a:r>
              <a:rPr lang="en-US" sz="1800" dirty="0"/>
              <a:t>Has been on many different leadership councils and educational activities</a:t>
            </a:r>
          </a:p>
          <a:p>
            <a:r>
              <a:rPr lang="en-US" sz="1800" dirty="0"/>
              <a:t>Helped to onboard/train new team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4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11</a:t>
            </a:fld>
            <a:endParaRPr lang="en-US" altLang="x-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04677" y="1719263"/>
            <a:ext cx="7112498" cy="2792776"/>
          </a:xfrm>
        </p:spPr>
        <p:txBody>
          <a:bodyPr/>
          <a:lstStyle/>
          <a:p>
            <a:r>
              <a:rPr lang="en-US" sz="1600" dirty="0"/>
              <a:t>Getting buy in from an informal unit leader</a:t>
            </a:r>
          </a:p>
          <a:p>
            <a:r>
              <a:rPr lang="en-US" sz="1600" dirty="0"/>
              <a:t>ANA/ANOE Principles for Collaborative Relationships between Clinical Nurses and Nurse Managers </a:t>
            </a:r>
          </a:p>
          <a:p>
            <a:pPr lvl="1"/>
            <a:r>
              <a:rPr lang="en-US" sz="1600" dirty="0"/>
              <a:t>Here are the principles we followed</a:t>
            </a:r>
          </a:p>
          <a:p>
            <a:pPr lvl="2"/>
            <a:r>
              <a:rPr lang="en-US" sz="1600" dirty="0"/>
              <a:t>Effective communication</a:t>
            </a:r>
          </a:p>
          <a:p>
            <a:pPr lvl="3"/>
            <a:r>
              <a:rPr lang="en-US" sz="1600" dirty="0">
                <a:solidFill>
                  <a:srgbClr val="696A6D"/>
                </a:solidFill>
                <a:latin typeface="+mn-lt"/>
              </a:rPr>
              <a:t>Active listening</a:t>
            </a:r>
            <a:endParaRPr lang="en-US" sz="1600" dirty="0">
              <a:solidFill>
                <a:srgbClr val="696A6D"/>
              </a:solidFill>
            </a:endParaRPr>
          </a:p>
          <a:p>
            <a:pPr lvl="3"/>
            <a:r>
              <a:rPr lang="en-US" sz="1600" dirty="0">
                <a:solidFill>
                  <a:srgbClr val="696A6D"/>
                </a:solidFill>
                <a:latin typeface="+mn-lt"/>
              </a:rPr>
              <a:t>Creating safe environment without shame or blame</a:t>
            </a:r>
          </a:p>
          <a:p>
            <a:pPr lvl="3"/>
            <a:r>
              <a:rPr lang="en-US" sz="1600" dirty="0">
                <a:solidFill>
                  <a:srgbClr val="696A6D"/>
                </a:solidFill>
              </a:rPr>
              <a:t>Speaking directly to the person who needs new information</a:t>
            </a:r>
            <a:endParaRPr lang="en-US" sz="1600" dirty="0">
              <a:solidFill>
                <a:srgbClr val="696A6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04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Principles of Collaboration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12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Effective communication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76" y="1765780"/>
            <a:ext cx="3923209" cy="26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1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Principles of Collaboration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13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Authentic Relationships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85" y="1711234"/>
            <a:ext cx="3505792" cy="26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0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Principles of Collaboration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14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Learning Environment and 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2" t="13246"/>
          <a:stretch/>
        </p:blipFill>
        <p:spPr>
          <a:xfrm>
            <a:off x="4569214" y="1711234"/>
            <a:ext cx="3660425" cy="2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Initiative: First Efforts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15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sz="2000" dirty="0"/>
              <a:t>Our system rolled out an aggressive harm reduction program </a:t>
            </a:r>
          </a:p>
          <a:p>
            <a:pPr lvl="0"/>
            <a:r>
              <a:rPr lang="en-US" sz="2000" dirty="0"/>
              <a:t>The program offered evidence-based strategies, </a:t>
            </a:r>
          </a:p>
          <a:p>
            <a:pPr lvl="0"/>
            <a:r>
              <a:rPr lang="en-US" sz="2000" dirty="0"/>
              <a:t>Spread the word to the unit. </a:t>
            </a:r>
          </a:p>
          <a:p>
            <a:pPr lvl="0"/>
            <a:r>
              <a:rPr lang="en-US" sz="2000" dirty="0"/>
              <a:t>Other units were able to demonstrate success, while ours was failing to do so. </a:t>
            </a:r>
          </a:p>
        </p:txBody>
      </p:sp>
    </p:spTree>
    <p:extLst>
      <p:ext uri="{BB962C8B-B14F-4D97-AF65-F5344CB8AC3E}">
        <p14:creationId xmlns:p14="http://schemas.microsoft.com/office/powerpoint/2010/main" val="356025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Initiative: Starting Again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16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/>
              <a:t>Gathered a team </a:t>
            </a:r>
          </a:p>
          <a:p>
            <a:r>
              <a:rPr lang="en-US" sz="1600" dirty="0"/>
              <a:t>Kristin was a key leader along with other well-intentioned nurses who were motivated to achieve zero harm</a:t>
            </a:r>
          </a:p>
          <a:p>
            <a:pPr lvl="2"/>
            <a:r>
              <a:rPr lang="en-US" sz="1600" dirty="0"/>
              <a:t>Took the procedures from the system for prevention of HAI and checked the evidence. </a:t>
            </a:r>
          </a:p>
          <a:p>
            <a:pPr lvl="2"/>
            <a:r>
              <a:rPr lang="en-US" sz="1600" dirty="0"/>
              <a:t>Identify what aspects of the procedures were non-negotiable. </a:t>
            </a:r>
          </a:p>
          <a:p>
            <a:pPr lvl="2"/>
            <a:r>
              <a:rPr lang="en-US" sz="1600" dirty="0"/>
              <a:t>Created a tool to utilize</a:t>
            </a:r>
          </a:p>
          <a:p>
            <a:pPr lvl="2"/>
            <a:r>
              <a:rPr lang="en-US" sz="1600" dirty="0"/>
              <a:t>Created standard work for using the tool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8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17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Too much work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Not enough time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Not enough Staff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Change resistant (too much change)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Compassion fatigue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Accountability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Lack of understanding</a:t>
            </a:r>
          </a:p>
          <a:p>
            <a:pPr marL="1371600" lvl="3" indent="0">
              <a:buNone/>
            </a:pPr>
            <a:endParaRPr lang="en-US" dirty="0">
              <a:latin typeface="+mn-lt"/>
            </a:endParaRPr>
          </a:p>
          <a:p>
            <a:pPr lvl="3">
              <a:buFont typeface="Wingdings" panose="05000000000000000000" pitchFamily="2" charset="2"/>
              <a:buChar char="§"/>
            </a:pPr>
            <a:endParaRPr lang="en-US" dirty="0">
              <a:latin typeface="+mn-lt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7" t="16836" r="32626" b="10186"/>
          <a:stretch/>
        </p:blipFill>
        <p:spPr>
          <a:xfrm rot="5400000">
            <a:off x="5062575" y="1478737"/>
            <a:ext cx="2534946" cy="29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Continued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18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The work seemed invisible</a:t>
            </a:r>
          </a:p>
          <a:p>
            <a:r>
              <a:rPr lang="en-US" sz="1400" dirty="0">
                <a:latin typeface="+mn-lt"/>
              </a:rPr>
              <a:t>No recognition of completion of task</a:t>
            </a:r>
          </a:p>
          <a:p>
            <a:pPr lvl="1"/>
            <a:r>
              <a:rPr lang="en-US" sz="1400" dirty="0"/>
              <a:t>The work, whether completed or incomplete was invisible</a:t>
            </a:r>
          </a:p>
          <a:p>
            <a:pPr lvl="1"/>
            <a:r>
              <a:rPr lang="en-US" sz="1400" dirty="0">
                <a:latin typeface="+mn-lt"/>
              </a:rPr>
              <a:t>No one knew the work was complete</a:t>
            </a:r>
          </a:p>
          <a:p>
            <a:pPr lvl="1"/>
            <a:r>
              <a:rPr lang="en-US" sz="1400" dirty="0"/>
              <a:t>Team did not feel comfortable holding each other accountable</a:t>
            </a:r>
          </a:p>
          <a:p>
            <a:pPr lvl="1"/>
            <a:r>
              <a:rPr lang="en-US" sz="1400" dirty="0"/>
              <a:t>Leader did not hold team members accountable</a:t>
            </a:r>
          </a:p>
          <a:p>
            <a:pPr marL="182880" lvl="1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0665" y="1652539"/>
            <a:ext cx="3476156" cy="23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19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13254" y="1714200"/>
            <a:ext cx="7125531" cy="3232554"/>
          </a:xfrm>
        </p:spPr>
        <p:txBody>
          <a:bodyPr/>
          <a:lstStyle/>
          <a:p>
            <a:r>
              <a:rPr lang="en-US" sz="1600" dirty="0"/>
              <a:t>Made a proposed plan from the managers perspective</a:t>
            </a:r>
          </a:p>
          <a:p>
            <a:r>
              <a:rPr lang="en-US" sz="1600" dirty="0"/>
              <a:t>Encouraged the team to modify and expand from their perspective</a:t>
            </a:r>
          </a:p>
          <a:p>
            <a:pPr lvl="2"/>
            <a:r>
              <a:rPr lang="en-US" sz="1600" dirty="0"/>
              <a:t>They had great suggestions. </a:t>
            </a:r>
          </a:p>
          <a:p>
            <a:pPr lvl="2"/>
            <a:r>
              <a:rPr lang="en-US" sz="1600" dirty="0"/>
              <a:t>Worked with the whole team to finalize the plan</a:t>
            </a:r>
          </a:p>
          <a:p>
            <a:pPr lvl="2"/>
            <a:r>
              <a:rPr lang="en-US" sz="1600" dirty="0"/>
              <a:t>Finalized the tool to be used. </a:t>
            </a:r>
          </a:p>
          <a:p>
            <a:pPr lvl="2"/>
            <a:r>
              <a:rPr lang="en-US" sz="1600" dirty="0"/>
              <a:t>Rolled out implementation to the unit in October of 2018</a:t>
            </a:r>
          </a:p>
        </p:txBody>
      </p:sp>
    </p:spTree>
    <p:extLst>
      <p:ext uri="{BB962C8B-B14F-4D97-AF65-F5344CB8AC3E}">
        <p14:creationId xmlns:p14="http://schemas.microsoft.com/office/powerpoint/2010/main" val="19724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297" y="2188028"/>
            <a:ext cx="4061637" cy="796835"/>
          </a:xfrm>
        </p:spPr>
        <p:txBody>
          <a:bodyPr/>
          <a:lstStyle/>
          <a:p>
            <a:r>
              <a:rPr lang="en-US" sz="1800" dirty="0"/>
              <a:t>Heather Demaree BSN, RN, CMSRN </a:t>
            </a:r>
            <a:br>
              <a:rPr lang="en-US" sz="1800" dirty="0"/>
            </a:br>
            <a:r>
              <a:rPr lang="en-US" sz="1800" dirty="0"/>
              <a:t>Clinical Operations Manager </a:t>
            </a:r>
            <a:br>
              <a:rPr lang="en-US" sz="1800" dirty="0"/>
            </a:br>
            <a:r>
              <a:rPr lang="en-US" sz="1800" dirty="0"/>
              <a:t>Medical Stroke Unit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1800" dirty="0"/>
              <a:t>Kristin Kaboski BSN, RN </a:t>
            </a:r>
            <a:br>
              <a:rPr lang="en-US" sz="1800" dirty="0"/>
            </a:br>
            <a:r>
              <a:rPr lang="en-US" sz="1800" dirty="0"/>
              <a:t>Clinical Operations Manager </a:t>
            </a:r>
            <a:br>
              <a:rPr lang="en-US" sz="1800" dirty="0"/>
            </a:br>
            <a:r>
              <a:rPr lang="en-US" sz="1800" dirty="0"/>
              <a:t>Medical Telemetry Unit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648E-21C2-4E4D-995E-31FFBD2E87B9}" type="slidenum">
              <a:rPr lang="x-none" altLang="x-none" smtClean="0"/>
              <a:pPr/>
              <a:t>2</a:t>
            </a:fld>
            <a:endParaRPr lang="en-US" alt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47" y="2984863"/>
            <a:ext cx="1119412" cy="1679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59" y="760083"/>
            <a:ext cx="1137240" cy="17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20</a:t>
            </a:fld>
            <a:endParaRPr lang="en-US" altLang="x-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184"/>
          <a:stretch/>
        </p:blipFill>
        <p:spPr>
          <a:xfrm>
            <a:off x="265780" y="179754"/>
            <a:ext cx="8510898" cy="4620171"/>
          </a:xfrm>
        </p:spPr>
      </p:pic>
    </p:spTree>
    <p:extLst>
      <p:ext uri="{BB962C8B-B14F-4D97-AF65-F5344CB8AC3E}">
        <p14:creationId xmlns:p14="http://schemas.microsoft.com/office/powerpoint/2010/main" val="54674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21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Started with a Safety Huddle every shift</a:t>
            </a:r>
          </a:p>
          <a:p>
            <a:r>
              <a:rPr lang="en-US" sz="1800" dirty="0"/>
              <a:t>Charge nurse lead</a:t>
            </a:r>
          </a:p>
          <a:p>
            <a:pPr lvl="2"/>
            <a:r>
              <a:rPr lang="en-US" sz="1800" dirty="0"/>
              <a:t>All team members from the shift attended </a:t>
            </a:r>
          </a:p>
          <a:p>
            <a:pPr lvl="2"/>
            <a:r>
              <a:rPr lang="en-US" sz="1800" dirty="0"/>
              <a:t>Huddle happens at 11am and 11pm </a:t>
            </a:r>
          </a:p>
          <a:p>
            <a:pPr lvl="2"/>
            <a:r>
              <a:rPr lang="en-US" sz="1800" dirty="0"/>
              <a:t>The tool was utilized and discussed. </a:t>
            </a:r>
          </a:p>
          <a:p>
            <a:pPr lvl="2"/>
            <a:r>
              <a:rPr lang="en-US" sz="1800" dirty="0"/>
              <a:t>Action items for incomplete “must haves” were identified and assigned</a:t>
            </a:r>
          </a:p>
          <a:p>
            <a:pPr lvl="2"/>
            <a:r>
              <a:rPr lang="en-US" sz="1800" dirty="0"/>
              <a:t>Visual tool of the MDI board was utilized for completion of tasks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12" y="231826"/>
            <a:ext cx="1928813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22</a:t>
            </a:fld>
            <a:endParaRPr lang="en-US" altLang="x-none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0" b="19320"/>
          <a:stretch>
            <a:fillRect/>
          </a:stretch>
        </p:blipFill>
        <p:spPr/>
      </p:pic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Utilization of the MDI (managing for daily improvement) board</a:t>
            </a:r>
          </a:p>
          <a:p>
            <a:r>
              <a:rPr lang="en-US" sz="1800" dirty="0"/>
              <a:t>Posted the tool once huddle was completed</a:t>
            </a:r>
          </a:p>
        </p:txBody>
      </p:sp>
    </p:spTree>
    <p:extLst>
      <p:ext uri="{BB962C8B-B14F-4D97-AF65-F5344CB8AC3E}">
        <p14:creationId xmlns:p14="http://schemas.microsoft.com/office/powerpoint/2010/main" val="945110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Huddle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23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fety huddle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671" y="1711234"/>
            <a:ext cx="4980846" cy="28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24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5" y="496185"/>
            <a:ext cx="7301869" cy="4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1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25</a:t>
            </a:fld>
            <a:endParaRPr lang="en-US" altLang="x-none" dirty="0"/>
          </a:p>
        </p:txBody>
      </p:sp>
      <p:sp>
        <p:nvSpPr>
          <p:cNvPr id="6" name="Rectangle 5"/>
          <p:cNvSpPr/>
          <p:nvPr/>
        </p:nvSpPr>
        <p:spPr>
          <a:xfrm>
            <a:off x="609599" y="628615"/>
            <a:ext cx="775467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“Remember, you are consciously making a decision to potentially harm a patient if you do not follow standard work and that is not ok!”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240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Follow 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26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Utilized the tool </a:t>
            </a:r>
          </a:p>
          <a:p>
            <a:r>
              <a:rPr lang="en-US" sz="2000" dirty="0"/>
              <a:t>Manager spent time on the floor to get to know the patients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Attended safety huddle</a:t>
            </a:r>
          </a:p>
          <a:p>
            <a:r>
              <a:rPr lang="en-US" sz="2000" dirty="0"/>
              <a:t>Manager strengthened skill set by embracing effective communication and building authentic relationships</a:t>
            </a:r>
          </a:p>
          <a:p>
            <a:pPr marL="32004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2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27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In 2018, MSU had a total of 9 harm events </a:t>
            </a:r>
          </a:p>
          <a:p>
            <a:r>
              <a:rPr lang="en-US" sz="1800" dirty="0"/>
              <a:t>Process has been in place for one year now</a:t>
            </a:r>
          </a:p>
          <a:p>
            <a:r>
              <a:rPr lang="en-US" sz="1800" dirty="0"/>
              <a:t>MSU has had one c-diff event since implementation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3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28</a:t>
            </a:fld>
            <a:endParaRPr lang="en-US" altLang="x-non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705022393"/>
              </p:ext>
            </p:extLst>
          </p:nvPr>
        </p:nvGraphicFramePr>
        <p:xfrm>
          <a:off x="1433147" y="1687453"/>
          <a:ext cx="59367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191">
                  <a:extLst>
                    <a:ext uri="{9D8B030D-6E8A-4147-A177-3AD203B41FA5}">
                      <a16:colId xmlns:a16="http://schemas.microsoft.com/office/drawing/2014/main" val="793061490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2063848983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3667531747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1486276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45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CAUTI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781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CLABSI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7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C-DIFF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05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7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29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Cycle of evaluating, improving, celebrating and valuing evidenced-based practices to prevent patient harm</a:t>
            </a:r>
          </a:p>
          <a:p>
            <a:r>
              <a:rPr lang="en-US" sz="1800" dirty="0"/>
              <a:t>Follow up with team regarding quality of huddle</a:t>
            </a:r>
          </a:p>
          <a:p>
            <a:r>
              <a:rPr lang="en-US" sz="1800" dirty="0"/>
              <a:t>Education given to newly hired team members</a:t>
            </a:r>
          </a:p>
          <a:p>
            <a:r>
              <a:rPr lang="en-US" sz="1800" dirty="0"/>
              <a:t>Hospital safety squad evaluating for best practice to make sure that we are doing what is best for patient</a:t>
            </a:r>
          </a:p>
          <a:p>
            <a:r>
              <a:rPr lang="en-US" sz="1800" dirty="0"/>
              <a:t>RCA for harm events if they occur</a:t>
            </a:r>
          </a:p>
          <a:p>
            <a:pPr marL="182880" lvl="1" indent="0">
              <a:buNone/>
            </a:pPr>
            <a:endParaRPr lang="en-US" dirty="0"/>
          </a:p>
        </p:txBody>
      </p:sp>
      <p:pic>
        <p:nvPicPr>
          <p:cNvPr id="5" name="Picture 4" descr="Clipart - Cycle icon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15" y="272593"/>
            <a:ext cx="1277680" cy="12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Indiana University Health Ball Memorial Hospital</a:t>
            </a:r>
            <a:br>
              <a:rPr lang="en-US" dirty="0"/>
            </a:br>
            <a:r>
              <a:rPr lang="en-US" dirty="0"/>
              <a:t>Muncie, Indiana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40" y="1746845"/>
            <a:ext cx="4433675" cy="31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2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Squad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30</a:t>
            </a:fld>
            <a:endParaRPr lang="en-US" altLang="x-none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Hospital group</a:t>
            </a:r>
          </a:p>
          <a:p>
            <a:r>
              <a:rPr lang="en-US" sz="1800" dirty="0"/>
              <a:t>Addresses CAUTI, C-Diff, CLABSI and Falls</a:t>
            </a:r>
          </a:p>
          <a:p>
            <a:r>
              <a:rPr lang="en-US" sz="1800" dirty="0"/>
              <a:t>Multi disciplinary team members</a:t>
            </a:r>
          </a:p>
          <a:p>
            <a:r>
              <a:rPr lang="en-US" sz="1800" dirty="0"/>
              <a:t>Monthly meetings</a:t>
            </a:r>
          </a:p>
        </p:txBody>
      </p:sp>
    </p:spTree>
    <p:extLst>
      <p:ext uri="{BB962C8B-B14F-4D97-AF65-F5344CB8AC3E}">
        <p14:creationId xmlns:p14="http://schemas.microsoft.com/office/powerpoint/2010/main" val="2271815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CELEBRATION!!!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31</a:t>
            </a:fld>
            <a:endParaRPr lang="en-US" alt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25129" r="960" b="-620"/>
          <a:stretch/>
        </p:blipFill>
        <p:spPr>
          <a:xfrm>
            <a:off x="2084242" y="3251825"/>
            <a:ext cx="3277947" cy="189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99" b="40000"/>
          <a:stretch/>
        </p:blipFill>
        <p:spPr>
          <a:xfrm>
            <a:off x="4113027" y="145755"/>
            <a:ext cx="3868479" cy="1718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29208" r="22052" b="9067"/>
          <a:stretch/>
        </p:blipFill>
        <p:spPr>
          <a:xfrm>
            <a:off x="5362189" y="1679737"/>
            <a:ext cx="3515833" cy="2247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r="-1360" b="22101"/>
          <a:stretch/>
        </p:blipFill>
        <p:spPr>
          <a:xfrm>
            <a:off x="0" y="1799867"/>
            <a:ext cx="4390651" cy="14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with Team Members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32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Follow-up received well from team members</a:t>
            </a:r>
          </a:p>
          <a:p>
            <a:pPr lvl="1"/>
            <a:r>
              <a:rPr lang="en-US" sz="1800" dirty="0"/>
              <a:t>Not a blame game</a:t>
            </a:r>
          </a:p>
          <a:p>
            <a:pPr lvl="1"/>
            <a:r>
              <a:rPr lang="en-US" sz="1800" dirty="0"/>
              <a:t>Able to provide teaching moments</a:t>
            </a:r>
          </a:p>
          <a:p>
            <a:pPr lvl="1"/>
            <a:r>
              <a:rPr lang="en-US" sz="1800" dirty="0"/>
              <a:t>Most were not “repeat offenders”</a:t>
            </a:r>
          </a:p>
          <a:p>
            <a:pPr lvl="1"/>
            <a:r>
              <a:rPr lang="en-US" sz="1800" dirty="0"/>
              <a:t>Have not had to put anyone on a corrective action or warning</a:t>
            </a:r>
          </a:p>
          <a:p>
            <a:pPr lvl="1"/>
            <a:r>
              <a:rPr lang="en-US" sz="1800" dirty="0"/>
              <a:t>CNS and unit educators available to answer questions, be sounding boards, etc.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26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Manager-Clinical Nurse Collaboration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33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13254" y="1714200"/>
            <a:ext cx="3799751" cy="3232554"/>
          </a:xfrm>
        </p:spPr>
        <p:txBody>
          <a:bodyPr/>
          <a:lstStyle/>
          <a:p>
            <a:r>
              <a:rPr lang="en-US" sz="1800" dirty="0"/>
              <a:t>Kristin was able to help coach and mentor fellow team members </a:t>
            </a:r>
          </a:p>
          <a:p>
            <a:r>
              <a:rPr lang="en-US" sz="1800" dirty="0"/>
              <a:t>Helped drive action plan and completion of key items</a:t>
            </a:r>
          </a:p>
          <a:p>
            <a:r>
              <a:rPr lang="en-US" sz="1800" dirty="0"/>
              <a:t>Kristin’s move to Clinical Operations Manager of the Medical Telemetry Unit</a:t>
            </a:r>
          </a:p>
          <a:p>
            <a:r>
              <a:rPr lang="en-US" sz="1800" dirty="0"/>
              <a:t>What she took to from this experience to her new unit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10108" r="-857" b="429"/>
          <a:stretch/>
        </p:blipFill>
        <p:spPr>
          <a:xfrm>
            <a:off x="5297056" y="1714200"/>
            <a:ext cx="2474617" cy="29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6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34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American Nurses Association and American Organization for Nurse Executives, (2019).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ANA/AONE Principles for Collaborative Relationships between Clinical Nurses and Nurse Managers.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Retrieved from https://www.aonl.org/sites/default/files/aone/collaboration-clinical-nurses-principles.pdf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CAUTI Meme [Digital Image]. (2019). Retrieved from https://www.google.com/search?tbm=isch&amp;sxsrf=ACYBGNSpoNcKwCxWs-oQm_Jnd64NnZtUyg:1570726560312&amp;q=so+you're+tell+me+that+if+we+don't+have+a+foley+they+won't+get+a+cauti&amp;spell=1&amp;sa=X&amp;ved=0ahUKEwjWmKq1lJLlAhUK16wKHbfzDaIQBQg1KAA&amp;biw=1920&amp;bih=985&amp;dpr=1#imgrc=klpuT2Bju-kmnM:&amp;spf=1570726712293</a:t>
            </a:r>
          </a:p>
          <a:p>
            <a:r>
              <a:rPr lang="en-US" dirty="0"/>
              <a:t>Meyers, D. (2017).  Moving Evidence into Practice: An Update from AHRQ. Association of American Medical Colleges. </a:t>
            </a:r>
            <a:r>
              <a:rPr lang="en-US" i="1" u="sng" dirty="0"/>
              <a:t>https://www.aamc.org</a:t>
            </a:r>
            <a:r>
              <a:rPr lang="en-US" dirty="0"/>
              <a:t>; www.ahqr.org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American Organization of Nurse Executives, (2011).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The AONE Nurse Executive Competencies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Retrieved from https://www.aonl.org/sites/default/files/aone/nec.pdf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9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382" y="2103681"/>
            <a:ext cx="7251049" cy="796835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35875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068" y="1965608"/>
            <a:ext cx="5374265" cy="1996791"/>
          </a:xfrm>
        </p:spPr>
        <p:txBody>
          <a:bodyPr/>
          <a:lstStyle/>
          <a:p>
            <a:r>
              <a:rPr lang="en-US" sz="3600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3"/>
              </a:rPr>
              <a:t>hdemaree@iuhealth.org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kkaboski@iuhealth.org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Session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4</a:t>
            </a:fld>
            <a:endParaRPr lang="en-US" altLang="x-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04677" y="1711234"/>
            <a:ext cx="7112498" cy="280080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Background: where we came from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Note resources that were helpful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Describe the process of developing a plan for translating evidence into practice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Overview the plan 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Outcomes, both process outcomes and patient safety outcomes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12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5</a:t>
            </a:fld>
            <a:endParaRPr lang="en-US" altLang="x-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46842" y="1711234"/>
            <a:ext cx="7491943" cy="2792776"/>
          </a:xfrm>
        </p:spPr>
        <p:txBody>
          <a:bodyPr/>
          <a:lstStyle/>
          <a:p>
            <a:pPr lvl="1"/>
            <a:r>
              <a:rPr lang="en-US" sz="1800" dirty="0"/>
              <a:t>We have many evidence-based practices that are not being implemented.  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3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6</a:t>
            </a:fld>
            <a:endParaRPr lang="en-US" altLang="x-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04676" y="1711234"/>
            <a:ext cx="3722307" cy="2792776"/>
          </a:xfrm>
        </p:spPr>
        <p:txBody>
          <a:bodyPr/>
          <a:lstStyle/>
          <a:p>
            <a:r>
              <a:rPr lang="en-US" sz="1800" dirty="0"/>
              <a:t>The Medical Stroke Unit is a 25 bed unit that cares for medical level patients. </a:t>
            </a:r>
          </a:p>
          <a:p>
            <a:r>
              <a:rPr lang="en-US" sz="1800" dirty="0"/>
              <a:t>Average daily census of 23 patients.  </a:t>
            </a:r>
          </a:p>
          <a:p>
            <a:r>
              <a:rPr lang="en-US" sz="1800" dirty="0"/>
              <a:t>Budgeted for 40 FTE’s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24106" r="27702" b="46817"/>
          <a:stretch/>
        </p:blipFill>
        <p:spPr>
          <a:xfrm>
            <a:off x="4771171" y="1483297"/>
            <a:ext cx="3484554" cy="24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7</a:t>
            </a:fld>
            <a:endParaRPr lang="en-US" altLang="x-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sz="1400" dirty="0"/>
              <a:t>In 2017, our safety indicators for infection were the lowest in the hospital.</a:t>
            </a:r>
            <a:endParaRPr lang="en-US" dirty="0"/>
          </a:p>
          <a:p>
            <a:pPr lvl="2"/>
            <a:r>
              <a:rPr lang="en-US" sz="1400"/>
              <a:t>Other units were having success at implementing the system-wide initiative for harm prevention, but our unit lagged behind.</a:t>
            </a:r>
            <a:endParaRPr lang="en-US"/>
          </a:p>
          <a:p>
            <a:pPr lvl="2"/>
            <a:r>
              <a:rPr lang="en-US" sz="1400"/>
              <a:t>We had committed, smart nurses who cared deeply for their patients, but harm continued to happen.  </a:t>
            </a:r>
          </a:p>
          <a:p>
            <a:pPr lvl="2"/>
            <a:r>
              <a:rPr lang="en-US" sz="1400"/>
              <a:t>We</a:t>
            </a:r>
            <a:r>
              <a:rPr lang="en-US"/>
              <a:t> </a:t>
            </a:r>
            <a:r>
              <a:rPr lang="en-US" sz="1400"/>
              <a:t>had so many reasons as to why we couldn’t do it</a:t>
            </a:r>
          </a:p>
          <a:p>
            <a:pPr lvl="2"/>
            <a:r>
              <a:rPr lang="en-US" sz="1400"/>
              <a:t>Something had to change.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AONE Competencies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8</a:t>
            </a:fld>
            <a:endParaRPr lang="en-US" alt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4121" r="201" b="6820"/>
          <a:stretch/>
        </p:blipFill>
        <p:spPr>
          <a:xfrm>
            <a:off x="2742784" y="1524001"/>
            <a:ext cx="3774831" cy="3212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9293" y="4597625"/>
            <a:ext cx="2289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AONE, 2011</a:t>
            </a:r>
          </a:p>
        </p:txBody>
      </p:sp>
    </p:spTree>
    <p:extLst>
      <p:ext uri="{BB962C8B-B14F-4D97-AF65-F5344CB8AC3E}">
        <p14:creationId xmlns:p14="http://schemas.microsoft.com/office/powerpoint/2010/main" val="151613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a Leader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9</a:t>
            </a:fld>
            <a:endParaRPr lang="en-US" altLang="x-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13254" y="1714200"/>
            <a:ext cx="4062441" cy="3232554"/>
          </a:xfrm>
        </p:spPr>
        <p:txBody>
          <a:bodyPr/>
          <a:lstStyle/>
          <a:p>
            <a:r>
              <a:rPr lang="en-US" sz="1800" dirty="0"/>
              <a:t>Little manager training or preparation</a:t>
            </a:r>
          </a:p>
          <a:p>
            <a:r>
              <a:rPr lang="en-US" sz="1800" dirty="0"/>
              <a:t>Received my training from fellow managers, my director, attending leadership meetings and accumulating my own experiences</a:t>
            </a:r>
          </a:p>
          <a:p>
            <a:r>
              <a:rPr lang="en-US" sz="1800" dirty="0"/>
              <a:t>My director helped me formulate a professional development plan</a:t>
            </a:r>
          </a:p>
          <a:p>
            <a:pPr marL="182880" lvl="1" indent="0">
              <a:buNone/>
            </a:pP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57" y="914399"/>
            <a:ext cx="2198904" cy="367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63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ndiana University Health">
      <a:dk1>
        <a:sysClr val="windowText" lastClr="000000"/>
      </a:dk1>
      <a:lt1>
        <a:sysClr val="window" lastClr="FFFFFF"/>
      </a:lt1>
      <a:dk2>
        <a:srgbClr val="A1A1A4"/>
      </a:dk2>
      <a:lt2>
        <a:srgbClr val="EEECE1"/>
      </a:lt2>
      <a:accent1>
        <a:srgbClr val="B30838"/>
      </a:accent1>
      <a:accent2>
        <a:srgbClr val="F2EDD7"/>
      </a:accent2>
      <a:accent3>
        <a:srgbClr val="AFDDD2"/>
      </a:accent3>
      <a:accent4>
        <a:srgbClr val="D0E4A6"/>
      </a:accent4>
      <a:accent5>
        <a:srgbClr val="E9D666"/>
      </a:accent5>
      <a:accent6>
        <a:srgbClr val="C2D1D4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2924</TotalTime>
  <Words>2770</Words>
  <Application>Microsoft Office PowerPoint</Application>
  <PresentationFormat>On-screen Show (16:9)</PresentationFormat>
  <Paragraphs>331</Paragraphs>
  <Slides>36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AppleSymbols</vt:lpstr>
      <vt:lpstr>Arial</vt:lpstr>
      <vt:lpstr>Calibri</vt:lpstr>
      <vt:lpstr>Franklin Gothic Book</vt:lpstr>
      <vt:lpstr>Franklin Gothic Medium</vt:lpstr>
      <vt:lpstr>Wingdings</vt:lpstr>
      <vt:lpstr>1_Office Theme</vt:lpstr>
      <vt:lpstr>Translation of Research into Practice: Removing Barriers and Preventing Hospital-acquired Infections</vt:lpstr>
      <vt:lpstr>Heather Demaree BSN, RN, CMSRN  Clinical Operations Manager  Medical Stroke Unit     Kristin Kaboski BSN, RN  Clinical Operations Manager  Medical Telemetry Unit</vt:lpstr>
      <vt:lpstr>Indiana University Health Ball Memorial Hospital Muncie, Indiana</vt:lpstr>
      <vt:lpstr>Overview of the Session</vt:lpstr>
      <vt:lpstr>Background </vt:lpstr>
      <vt:lpstr>Background</vt:lpstr>
      <vt:lpstr>Background</vt:lpstr>
      <vt:lpstr>AONE Competencies</vt:lpstr>
      <vt:lpstr>Development of a Leader</vt:lpstr>
      <vt:lpstr>Development of the Informal Leader</vt:lpstr>
      <vt:lpstr>Collaboration</vt:lpstr>
      <vt:lpstr>The Principles of Collaboration</vt:lpstr>
      <vt:lpstr>The Principles of Collaboration</vt:lpstr>
      <vt:lpstr>The Principles of Collaboration</vt:lpstr>
      <vt:lpstr>The Initiative: First Efforts</vt:lpstr>
      <vt:lpstr>The Initiative: Starting Again</vt:lpstr>
      <vt:lpstr>Barriers</vt:lpstr>
      <vt:lpstr>Barriers Continued</vt:lpstr>
      <vt:lpstr>Putting It All Together</vt:lpstr>
      <vt:lpstr>PowerPoint Presentation</vt:lpstr>
      <vt:lpstr>Implementation</vt:lpstr>
      <vt:lpstr>Tracking</vt:lpstr>
      <vt:lpstr>Safety Huddle Video</vt:lpstr>
      <vt:lpstr>PowerPoint Presentation</vt:lpstr>
      <vt:lpstr>PowerPoint Presentation</vt:lpstr>
      <vt:lpstr>Real Time Follow Up</vt:lpstr>
      <vt:lpstr>Process Results</vt:lpstr>
      <vt:lpstr>Outcome Results</vt:lpstr>
      <vt:lpstr>Sustainment</vt:lpstr>
      <vt:lpstr>Safety Squad</vt:lpstr>
      <vt:lpstr>CELEBRATION!!!</vt:lpstr>
      <vt:lpstr>Follow-Up with Team Members</vt:lpstr>
      <vt:lpstr>Outcome of Manager-Clinical Nurse Collaboration</vt:lpstr>
      <vt:lpstr>Sources</vt:lpstr>
      <vt:lpstr>Questions?</vt:lpstr>
      <vt:lpstr>Thank You  hdemaree@iuhealth.org  kkaboski@iuhealth.org </vt:lpstr>
    </vt:vector>
  </TitlesOfParts>
  <Company>IU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Evolving the IU Health Brand Strategy</dc:title>
  <dc:creator>Mangan, David P</dc:creator>
  <cp:lastModifiedBy>Mary Browning</cp:lastModifiedBy>
  <cp:revision>540</cp:revision>
  <cp:lastPrinted>2017-03-29T20:29:55Z</cp:lastPrinted>
  <dcterms:created xsi:type="dcterms:W3CDTF">2016-12-07T14:20:07Z</dcterms:created>
  <dcterms:modified xsi:type="dcterms:W3CDTF">2019-10-15T13:17:51Z</dcterms:modified>
</cp:coreProperties>
</file>