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32"/>
  </p:notesMasterIdLst>
  <p:sldIdLst>
    <p:sldId id="256" r:id="rId2"/>
    <p:sldId id="357" r:id="rId3"/>
    <p:sldId id="347" r:id="rId4"/>
    <p:sldId id="344" r:id="rId5"/>
    <p:sldId id="417" r:id="rId6"/>
    <p:sldId id="358" r:id="rId7"/>
    <p:sldId id="408" r:id="rId8"/>
    <p:sldId id="360" r:id="rId9"/>
    <p:sldId id="362" r:id="rId10"/>
    <p:sldId id="363" r:id="rId11"/>
    <p:sldId id="361" r:id="rId12"/>
    <p:sldId id="345" r:id="rId13"/>
    <p:sldId id="276" r:id="rId14"/>
    <p:sldId id="342" r:id="rId15"/>
    <p:sldId id="327" r:id="rId16"/>
    <p:sldId id="346" r:id="rId17"/>
    <p:sldId id="282" r:id="rId18"/>
    <p:sldId id="325" r:id="rId19"/>
    <p:sldId id="280" r:id="rId20"/>
    <p:sldId id="418" r:id="rId21"/>
    <p:sldId id="278" r:id="rId22"/>
    <p:sldId id="423" r:id="rId23"/>
    <p:sldId id="281" r:id="rId24"/>
    <p:sldId id="330" r:id="rId25"/>
    <p:sldId id="410" r:id="rId26"/>
    <p:sldId id="411" r:id="rId27"/>
    <p:sldId id="412" r:id="rId28"/>
    <p:sldId id="413" r:id="rId29"/>
    <p:sldId id="414" r:id="rId30"/>
    <p:sldId id="41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7" autoAdjust="0"/>
  </p:normalViewPr>
  <p:slideViewPr>
    <p:cSldViewPr snapToGrid="0" snapToObjects="1">
      <p:cViewPr varScale="1">
        <p:scale>
          <a:sx n="136" d="100"/>
          <a:sy n="136" d="100"/>
        </p:scale>
        <p:origin x="930" y="120"/>
      </p:cViewPr>
      <p:guideLst/>
    </p:cSldViewPr>
  </p:slideViewPr>
  <p:notesTextViewPr>
    <p:cViewPr>
      <p:scale>
        <a:sx n="3" d="2"/>
        <a:sy n="3" d="2"/>
      </p:scale>
      <p:origin x="0" y="0"/>
    </p:cViewPr>
  </p:notesTextViewPr>
  <p:sorterViewPr>
    <p:cViewPr>
      <p:scale>
        <a:sx n="100" d="100"/>
        <a:sy n="100" d="100"/>
      </p:scale>
      <p:origin x="0" y="-394"/>
    </p:cViewPr>
  </p:sorterViewPr>
  <p:notesViewPr>
    <p:cSldViewPr snapToGrid="0" snapToObjects="1">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5DFFC-497F-45F0-85B0-CD644B82DC6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565A4D5F-EBED-43D9-8EC6-63F4938D5C5A}">
      <dgm:prSet phldrT="[Text]"/>
      <dgm:spPr>
        <a:xfrm>
          <a:off x="1279" y="0"/>
          <a:ext cx="1991320" cy="4064000"/>
        </a:xfrm>
        <a:prstGeom prst="roundRect">
          <a:avLst>
            <a:gd name="adj" fmla="val 10000"/>
          </a:avLst>
        </a:prstGeom>
        <a:solidFill>
          <a:srgbClr val="002060"/>
        </a:solidFill>
      </dgm:spPr>
      <dgm:t>
        <a:bodyPr/>
        <a:lstStyle/>
        <a:p>
          <a:r>
            <a:rPr lang="en-US" dirty="0"/>
            <a:t>Advance Agenda</a:t>
          </a:r>
        </a:p>
      </dgm:t>
    </dgm:pt>
    <dgm:pt modelId="{9919FF50-ADD1-49A8-A036-5D3DB0F3E553}" type="parTrans" cxnId="{2D1FC764-6640-4325-AD7A-EFBED01740A9}">
      <dgm:prSet/>
      <dgm:spPr/>
      <dgm:t>
        <a:bodyPr/>
        <a:lstStyle/>
        <a:p>
          <a:endParaRPr lang="en-US"/>
        </a:p>
      </dgm:t>
    </dgm:pt>
    <dgm:pt modelId="{9FB29D5A-EBA7-43FB-B9FC-890D396E3D0E}" type="sibTrans" cxnId="{2D1FC764-6640-4325-AD7A-EFBED01740A9}">
      <dgm:prSet/>
      <dgm:spPr/>
      <dgm:t>
        <a:bodyPr/>
        <a:lstStyle/>
        <a:p>
          <a:endParaRPr lang="en-US"/>
        </a:p>
      </dgm:t>
    </dgm:pt>
    <dgm:pt modelId="{50217CE0-9A80-44F8-92F9-6678D63AF93A}">
      <dgm:prSet phldrT="[Text]"/>
      <dgm:spPr>
        <a:xfrm>
          <a:off x="2052339" y="0"/>
          <a:ext cx="1991320" cy="4064000"/>
        </a:xfrm>
        <a:prstGeom prst="roundRect">
          <a:avLst>
            <a:gd name="adj" fmla="val 10000"/>
          </a:avLst>
        </a:prstGeom>
        <a:solidFill>
          <a:srgbClr val="002060"/>
        </a:solidFill>
      </dgm:spPr>
      <dgm:t>
        <a:bodyPr/>
        <a:lstStyle/>
        <a:p>
          <a:r>
            <a:rPr lang="en-US" dirty="0"/>
            <a:t>Change Agent</a:t>
          </a:r>
        </a:p>
      </dgm:t>
    </dgm:pt>
    <dgm:pt modelId="{AC82B91C-D835-4376-8A1A-8ABD8C52E6C9}" type="parTrans" cxnId="{2D81C7A6-D5D0-4ABB-AE1B-3FDC4D5B599B}">
      <dgm:prSet/>
      <dgm:spPr/>
      <dgm:t>
        <a:bodyPr/>
        <a:lstStyle/>
        <a:p>
          <a:endParaRPr lang="en-US"/>
        </a:p>
      </dgm:t>
    </dgm:pt>
    <dgm:pt modelId="{71671BFF-9750-48AE-9BEE-D2E6EB4B1091}" type="sibTrans" cxnId="{2D81C7A6-D5D0-4ABB-AE1B-3FDC4D5B599B}">
      <dgm:prSet/>
      <dgm:spPr/>
      <dgm:t>
        <a:bodyPr/>
        <a:lstStyle/>
        <a:p>
          <a:endParaRPr lang="en-US"/>
        </a:p>
      </dgm:t>
    </dgm:pt>
    <dgm:pt modelId="{67EB0FE8-6F72-4266-8F95-BC73E835552F}">
      <dgm:prSet phldrT="[Text]"/>
      <dgm:spPr>
        <a:xfrm>
          <a:off x="4103399" y="0"/>
          <a:ext cx="1991320" cy="4064000"/>
        </a:xfrm>
        <a:prstGeom prst="roundRect">
          <a:avLst>
            <a:gd name="adj" fmla="val 10000"/>
          </a:avLst>
        </a:prstGeom>
        <a:solidFill>
          <a:srgbClr val="002060"/>
        </a:solidFill>
      </dgm:spPr>
      <dgm:t>
        <a:bodyPr/>
        <a:lstStyle/>
        <a:p>
          <a:r>
            <a:rPr lang="en-US" dirty="0"/>
            <a:t>Policy Solutions</a:t>
          </a:r>
        </a:p>
      </dgm:t>
    </dgm:pt>
    <dgm:pt modelId="{649D680F-BA9B-498B-8828-35673C01C6CA}" type="parTrans" cxnId="{7CA2DEFB-2C51-450F-B56F-92E3B4F7A67A}">
      <dgm:prSet/>
      <dgm:spPr/>
      <dgm:t>
        <a:bodyPr/>
        <a:lstStyle/>
        <a:p>
          <a:endParaRPr lang="en-US"/>
        </a:p>
      </dgm:t>
    </dgm:pt>
    <dgm:pt modelId="{5E76B6B8-258E-4461-9C7C-AD0918EC94EC}" type="sibTrans" cxnId="{7CA2DEFB-2C51-450F-B56F-92E3B4F7A67A}">
      <dgm:prSet/>
      <dgm:spPr/>
      <dgm:t>
        <a:bodyPr/>
        <a:lstStyle/>
        <a:p>
          <a:endParaRPr lang="en-US"/>
        </a:p>
      </dgm:t>
    </dgm:pt>
    <dgm:pt modelId="{5872CB6B-66FA-4F3B-ABD7-36089D3E4C2E}" type="pres">
      <dgm:prSet presAssocID="{9655DFFC-497F-45F0-85B0-CD644B82DC62}" presName="Name0" presStyleCnt="0">
        <dgm:presLayoutVars>
          <dgm:dir/>
          <dgm:resizeHandles val="exact"/>
        </dgm:presLayoutVars>
      </dgm:prSet>
      <dgm:spPr/>
    </dgm:pt>
    <dgm:pt modelId="{C5C2B589-35EA-46D4-BB6A-70B8FD3A21C6}" type="pres">
      <dgm:prSet presAssocID="{9655DFFC-497F-45F0-85B0-CD644B82DC62}" presName="fgShape" presStyleLbl="fgShp" presStyleIdx="0" presStyleCnt="1"/>
      <dgm:spPr>
        <a:xfrm>
          <a:off x="243839" y="3251200"/>
          <a:ext cx="5608320" cy="609600"/>
        </a:xfrm>
      </dgm:spPr>
    </dgm:pt>
    <dgm:pt modelId="{B150B2B8-B14E-4490-868C-C378030ECDB5}" type="pres">
      <dgm:prSet presAssocID="{9655DFFC-497F-45F0-85B0-CD644B82DC62}" presName="linComp" presStyleCnt="0"/>
      <dgm:spPr/>
    </dgm:pt>
    <dgm:pt modelId="{AC335758-8606-4164-9EB6-91E753FE7153}" type="pres">
      <dgm:prSet presAssocID="{565A4D5F-EBED-43D9-8EC6-63F4938D5C5A}" presName="compNode" presStyleCnt="0"/>
      <dgm:spPr/>
    </dgm:pt>
    <dgm:pt modelId="{3BFCEA09-73DC-4C95-A107-BFFBD39B74B2}" type="pres">
      <dgm:prSet presAssocID="{565A4D5F-EBED-43D9-8EC6-63F4938D5C5A}" presName="bkgdShape" presStyleLbl="node1" presStyleIdx="0" presStyleCnt="3"/>
      <dgm:spPr/>
    </dgm:pt>
    <dgm:pt modelId="{2C00A3CE-82DC-4C40-95FF-E8CD11945DAA}" type="pres">
      <dgm:prSet presAssocID="{565A4D5F-EBED-43D9-8EC6-63F4938D5C5A}" presName="nodeTx" presStyleLbl="node1" presStyleIdx="0" presStyleCnt="3">
        <dgm:presLayoutVars>
          <dgm:bulletEnabled val="1"/>
        </dgm:presLayoutVars>
      </dgm:prSet>
      <dgm:spPr/>
    </dgm:pt>
    <dgm:pt modelId="{87208067-83EC-45AF-BF7F-7F2976D9CA47}" type="pres">
      <dgm:prSet presAssocID="{565A4D5F-EBED-43D9-8EC6-63F4938D5C5A}" presName="invisiNode" presStyleLbl="node1" presStyleIdx="0" presStyleCnt="3"/>
      <dgm:spPr/>
    </dgm:pt>
    <dgm:pt modelId="{1F394184-31E9-40F7-8170-34ABBEF44F20}" type="pres">
      <dgm:prSet presAssocID="{565A4D5F-EBED-43D9-8EC6-63F4938D5C5A}" presName="imagNode" presStyleLbl="fgImgPlace1" presStyleIdx="0" presStyleCnt="3" custScaleY="94595"/>
      <dgm:spPr>
        <a:xfrm>
          <a:off x="320284" y="243840"/>
          <a:ext cx="1353312" cy="1353312"/>
        </a:xfr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922EB2F-C406-42F2-BE1F-EF4AEA8C2DC7}" type="pres">
      <dgm:prSet presAssocID="{9FB29D5A-EBA7-43FB-B9FC-890D396E3D0E}" presName="sibTrans" presStyleLbl="sibTrans2D1" presStyleIdx="0" presStyleCnt="0"/>
      <dgm:spPr/>
    </dgm:pt>
    <dgm:pt modelId="{2C679573-9DBE-48DE-BED5-2EEA05191F05}" type="pres">
      <dgm:prSet presAssocID="{50217CE0-9A80-44F8-92F9-6678D63AF93A}" presName="compNode" presStyleCnt="0"/>
      <dgm:spPr/>
    </dgm:pt>
    <dgm:pt modelId="{A952B934-6033-4A82-A59F-AB56BF89BB5C}" type="pres">
      <dgm:prSet presAssocID="{50217CE0-9A80-44F8-92F9-6678D63AF93A}" presName="bkgdShape" presStyleLbl="node1" presStyleIdx="1" presStyleCnt="3"/>
      <dgm:spPr/>
    </dgm:pt>
    <dgm:pt modelId="{42D10377-4C53-45CA-BB9C-246D13405364}" type="pres">
      <dgm:prSet presAssocID="{50217CE0-9A80-44F8-92F9-6678D63AF93A}" presName="nodeTx" presStyleLbl="node1" presStyleIdx="1" presStyleCnt="3">
        <dgm:presLayoutVars>
          <dgm:bulletEnabled val="1"/>
        </dgm:presLayoutVars>
      </dgm:prSet>
      <dgm:spPr/>
    </dgm:pt>
    <dgm:pt modelId="{98948A97-A019-4ED0-8FF4-4461FE2AF44B}" type="pres">
      <dgm:prSet presAssocID="{50217CE0-9A80-44F8-92F9-6678D63AF93A}" presName="invisiNode" presStyleLbl="node1" presStyleIdx="1" presStyleCnt="3"/>
      <dgm:spPr/>
    </dgm:pt>
    <dgm:pt modelId="{1EEAA232-F951-4540-97E4-84FBDA1B5D18}" type="pres">
      <dgm:prSet presAssocID="{50217CE0-9A80-44F8-92F9-6678D63AF93A}" presName="imagNode" presStyleLbl="fgImgPlace1" presStyleIdx="1" presStyleCnt="3" custScaleX="108108" custScaleY="114865" custLinFactNeighborX="-3825" custLinFactNeighborY="2490"/>
      <dgm:spPr>
        <a:xfrm>
          <a:off x="2371344" y="243840"/>
          <a:ext cx="1353312" cy="1353312"/>
        </a:xfr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FA4A0A2B-5419-4747-97B9-C758A5CF4799}" type="pres">
      <dgm:prSet presAssocID="{71671BFF-9750-48AE-9BEE-D2E6EB4B1091}" presName="sibTrans" presStyleLbl="sibTrans2D1" presStyleIdx="0" presStyleCnt="0"/>
      <dgm:spPr/>
    </dgm:pt>
    <dgm:pt modelId="{DC431E03-0F20-40E6-8057-38C7E869B661}" type="pres">
      <dgm:prSet presAssocID="{67EB0FE8-6F72-4266-8F95-BC73E835552F}" presName="compNode" presStyleCnt="0"/>
      <dgm:spPr/>
    </dgm:pt>
    <dgm:pt modelId="{EE8318CF-09D9-4F0E-97A5-B6E754D7B900}" type="pres">
      <dgm:prSet presAssocID="{67EB0FE8-6F72-4266-8F95-BC73E835552F}" presName="bkgdShape" presStyleLbl="node1" presStyleIdx="2" presStyleCnt="3"/>
      <dgm:spPr/>
    </dgm:pt>
    <dgm:pt modelId="{AACC099D-D92A-4E80-AC90-40EFE0672473}" type="pres">
      <dgm:prSet presAssocID="{67EB0FE8-6F72-4266-8F95-BC73E835552F}" presName="nodeTx" presStyleLbl="node1" presStyleIdx="2" presStyleCnt="3">
        <dgm:presLayoutVars>
          <dgm:bulletEnabled val="1"/>
        </dgm:presLayoutVars>
      </dgm:prSet>
      <dgm:spPr/>
    </dgm:pt>
    <dgm:pt modelId="{D7894181-6673-4428-B35E-61186FBC4A37}" type="pres">
      <dgm:prSet presAssocID="{67EB0FE8-6F72-4266-8F95-BC73E835552F}" presName="invisiNode" presStyleLbl="node1" presStyleIdx="2" presStyleCnt="3"/>
      <dgm:spPr/>
    </dgm:pt>
    <dgm:pt modelId="{F5428037-7505-4B04-8375-FBBB7F298EBE}" type="pres">
      <dgm:prSet presAssocID="{67EB0FE8-6F72-4266-8F95-BC73E835552F}" presName="imagNode" presStyleLbl="fgImgPlace1" presStyleIdx="2" presStyleCnt="3"/>
      <dgm:spPr>
        <a:xfrm>
          <a:off x="4422403" y="243840"/>
          <a:ext cx="1353312" cy="1353312"/>
        </a:xfrm>
        <a:blipFill rotWithShape="1">
          <a:blip xmlns:r="http://schemas.openxmlformats.org/officeDocument/2006/relationships" r:embed="rId3"/>
          <a:stretch>
            <a:fillRect/>
          </a:stretch>
        </a:blipFill>
      </dgm:spPr>
    </dgm:pt>
  </dgm:ptLst>
  <dgm:cxnLst>
    <dgm:cxn modelId="{27DD6D1A-6FC5-4F5E-B408-DC124940652E}" type="presOf" srcId="{565A4D5F-EBED-43D9-8EC6-63F4938D5C5A}" destId="{3BFCEA09-73DC-4C95-A107-BFFBD39B74B2}" srcOrd="0" destOrd="0" presId="urn:microsoft.com/office/officeart/2005/8/layout/hList7"/>
    <dgm:cxn modelId="{8E357C23-2E7C-4086-A107-DB84BE78400D}" type="presOf" srcId="{67EB0FE8-6F72-4266-8F95-BC73E835552F}" destId="{AACC099D-D92A-4E80-AC90-40EFE0672473}" srcOrd="1" destOrd="0" presId="urn:microsoft.com/office/officeart/2005/8/layout/hList7"/>
    <dgm:cxn modelId="{9CD2E22B-24B0-4BA1-B2D0-5D4C835A0377}" type="presOf" srcId="{67EB0FE8-6F72-4266-8F95-BC73E835552F}" destId="{EE8318CF-09D9-4F0E-97A5-B6E754D7B900}" srcOrd="0" destOrd="0" presId="urn:microsoft.com/office/officeart/2005/8/layout/hList7"/>
    <dgm:cxn modelId="{97DBDF3D-6EC8-4295-A822-5AAD8ABD27E0}" type="presOf" srcId="{9FB29D5A-EBA7-43FB-B9FC-890D396E3D0E}" destId="{8922EB2F-C406-42F2-BE1F-EF4AEA8C2DC7}" srcOrd="0" destOrd="0" presId="urn:microsoft.com/office/officeart/2005/8/layout/hList7"/>
    <dgm:cxn modelId="{2D1FC764-6640-4325-AD7A-EFBED01740A9}" srcId="{9655DFFC-497F-45F0-85B0-CD644B82DC62}" destId="{565A4D5F-EBED-43D9-8EC6-63F4938D5C5A}" srcOrd="0" destOrd="0" parTransId="{9919FF50-ADD1-49A8-A036-5D3DB0F3E553}" sibTransId="{9FB29D5A-EBA7-43FB-B9FC-890D396E3D0E}"/>
    <dgm:cxn modelId="{9BD95175-D01C-4E63-A8E8-AB467FCC33A9}" type="presOf" srcId="{9655DFFC-497F-45F0-85B0-CD644B82DC62}" destId="{5872CB6B-66FA-4F3B-ABD7-36089D3E4C2E}" srcOrd="0" destOrd="0" presId="urn:microsoft.com/office/officeart/2005/8/layout/hList7"/>
    <dgm:cxn modelId="{BEA1E555-2C50-42EA-AB8C-FD52995D54D9}" type="presOf" srcId="{71671BFF-9750-48AE-9BEE-D2E6EB4B1091}" destId="{FA4A0A2B-5419-4747-97B9-C758A5CF4799}" srcOrd="0" destOrd="0" presId="urn:microsoft.com/office/officeart/2005/8/layout/hList7"/>
    <dgm:cxn modelId="{15C17882-D613-4668-98C5-8457934CF12E}" type="presOf" srcId="{50217CE0-9A80-44F8-92F9-6678D63AF93A}" destId="{42D10377-4C53-45CA-BB9C-246D13405364}" srcOrd="1" destOrd="0" presId="urn:microsoft.com/office/officeart/2005/8/layout/hList7"/>
    <dgm:cxn modelId="{2D81C7A6-D5D0-4ABB-AE1B-3FDC4D5B599B}" srcId="{9655DFFC-497F-45F0-85B0-CD644B82DC62}" destId="{50217CE0-9A80-44F8-92F9-6678D63AF93A}" srcOrd="1" destOrd="0" parTransId="{AC82B91C-D835-4376-8A1A-8ABD8C52E6C9}" sibTransId="{71671BFF-9750-48AE-9BEE-D2E6EB4B1091}"/>
    <dgm:cxn modelId="{B6E5BAC0-C7A6-4D29-9E19-6F33F61C42C7}" type="presOf" srcId="{50217CE0-9A80-44F8-92F9-6678D63AF93A}" destId="{A952B934-6033-4A82-A59F-AB56BF89BB5C}" srcOrd="0" destOrd="0" presId="urn:microsoft.com/office/officeart/2005/8/layout/hList7"/>
    <dgm:cxn modelId="{E7128AF6-5CA5-408B-B482-4CEC5C5EA2F7}" type="presOf" srcId="{565A4D5F-EBED-43D9-8EC6-63F4938D5C5A}" destId="{2C00A3CE-82DC-4C40-95FF-E8CD11945DAA}" srcOrd="1" destOrd="0" presId="urn:microsoft.com/office/officeart/2005/8/layout/hList7"/>
    <dgm:cxn modelId="{7CA2DEFB-2C51-450F-B56F-92E3B4F7A67A}" srcId="{9655DFFC-497F-45F0-85B0-CD644B82DC62}" destId="{67EB0FE8-6F72-4266-8F95-BC73E835552F}" srcOrd="2" destOrd="0" parTransId="{649D680F-BA9B-498B-8828-35673C01C6CA}" sibTransId="{5E76B6B8-258E-4461-9C7C-AD0918EC94EC}"/>
    <dgm:cxn modelId="{7852F377-C5C4-45C0-A36C-8CB8ACE858B1}" type="presParOf" srcId="{5872CB6B-66FA-4F3B-ABD7-36089D3E4C2E}" destId="{C5C2B589-35EA-46D4-BB6A-70B8FD3A21C6}" srcOrd="0" destOrd="0" presId="urn:microsoft.com/office/officeart/2005/8/layout/hList7"/>
    <dgm:cxn modelId="{4FCA0EF5-C74B-4447-885A-F6C918B17C14}" type="presParOf" srcId="{5872CB6B-66FA-4F3B-ABD7-36089D3E4C2E}" destId="{B150B2B8-B14E-4490-868C-C378030ECDB5}" srcOrd="1" destOrd="0" presId="urn:microsoft.com/office/officeart/2005/8/layout/hList7"/>
    <dgm:cxn modelId="{D621BD88-D5AB-4D49-9502-BD69DF4FAD42}" type="presParOf" srcId="{B150B2B8-B14E-4490-868C-C378030ECDB5}" destId="{AC335758-8606-4164-9EB6-91E753FE7153}" srcOrd="0" destOrd="0" presId="urn:microsoft.com/office/officeart/2005/8/layout/hList7"/>
    <dgm:cxn modelId="{A5547960-05AC-4171-AB0F-29FB08B02535}" type="presParOf" srcId="{AC335758-8606-4164-9EB6-91E753FE7153}" destId="{3BFCEA09-73DC-4C95-A107-BFFBD39B74B2}" srcOrd="0" destOrd="0" presId="urn:microsoft.com/office/officeart/2005/8/layout/hList7"/>
    <dgm:cxn modelId="{95B214DC-8B81-4897-A75C-1CA67A83587A}" type="presParOf" srcId="{AC335758-8606-4164-9EB6-91E753FE7153}" destId="{2C00A3CE-82DC-4C40-95FF-E8CD11945DAA}" srcOrd="1" destOrd="0" presId="urn:microsoft.com/office/officeart/2005/8/layout/hList7"/>
    <dgm:cxn modelId="{19626F5F-69E2-4243-B4DF-28A2E1B23CC8}" type="presParOf" srcId="{AC335758-8606-4164-9EB6-91E753FE7153}" destId="{87208067-83EC-45AF-BF7F-7F2976D9CA47}" srcOrd="2" destOrd="0" presId="urn:microsoft.com/office/officeart/2005/8/layout/hList7"/>
    <dgm:cxn modelId="{FF41B9CF-4D02-4C64-85CA-44D5C46F8C87}" type="presParOf" srcId="{AC335758-8606-4164-9EB6-91E753FE7153}" destId="{1F394184-31E9-40F7-8170-34ABBEF44F20}" srcOrd="3" destOrd="0" presId="urn:microsoft.com/office/officeart/2005/8/layout/hList7"/>
    <dgm:cxn modelId="{FF17F086-9A9E-4E82-A7F8-41BE4BB82D36}" type="presParOf" srcId="{B150B2B8-B14E-4490-868C-C378030ECDB5}" destId="{8922EB2F-C406-42F2-BE1F-EF4AEA8C2DC7}" srcOrd="1" destOrd="0" presId="urn:microsoft.com/office/officeart/2005/8/layout/hList7"/>
    <dgm:cxn modelId="{11F4890D-35A5-408F-8E49-8EAA826405C1}" type="presParOf" srcId="{B150B2B8-B14E-4490-868C-C378030ECDB5}" destId="{2C679573-9DBE-48DE-BED5-2EEA05191F05}" srcOrd="2" destOrd="0" presId="urn:microsoft.com/office/officeart/2005/8/layout/hList7"/>
    <dgm:cxn modelId="{740317D2-6212-405B-ACF0-F9A776582592}" type="presParOf" srcId="{2C679573-9DBE-48DE-BED5-2EEA05191F05}" destId="{A952B934-6033-4A82-A59F-AB56BF89BB5C}" srcOrd="0" destOrd="0" presId="urn:microsoft.com/office/officeart/2005/8/layout/hList7"/>
    <dgm:cxn modelId="{7509490C-CED0-49CF-BF51-9A0FC0988E76}" type="presParOf" srcId="{2C679573-9DBE-48DE-BED5-2EEA05191F05}" destId="{42D10377-4C53-45CA-BB9C-246D13405364}" srcOrd="1" destOrd="0" presId="urn:microsoft.com/office/officeart/2005/8/layout/hList7"/>
    <dgm:cxn modelId="{0E78D9EF-9AF9-491D-9DD8-68D2022C40B0}" type="presParOf" srcId="{2C679573-9DBE-48DE-BED5-2EEA05191F05}" destId="{98948A97-A019-4ED0-8FF4-4461FE2AF44B}" srcOrd="2" destOrd="0" presId="urn:microsoft.com/office/officeart/2005/8/layout/hList7"/>
    <dgm:cxn modelId="{D234F1BA-6F18-4644-A89F-22D85C6E9D07}" type="presParOf" srcId="{2C679573-9DBE-48DE-BED5-2EEA05191F05}" destId="{1EEAA232-F951-4540-97E4-84FBDA1B5D18}" srcOrd="3" destOrd="0" presId="urn:microsoft.com/office/officeart/2005/8/layout/hList7"/>
    <dgm:cxn modelId="{62399E01-925A-42E1-A781-15F0145B3B45}" type="presParOf" srcId="{B150B2B8-B14E-4490-868C-C378030ECDB5}" destId="{FA4A0A2B-5419-4747-97B9-C758A5CF4799}" srcOrd="3" destOrd="0" presId="urn:microsoft.com/office/officeart/2005/8/layout/hList7"/>
    <dgm:cxn modelId="{D6B3AE6F-32BF-4797-A06F-783D14DA4640}" type="presParOf" srcId="{B150B2B8-B14E-4490-868C-C378030ECDB5}" destId="{DC431E03-0F20-40E6-8057-38C7E869B661}" srcOrd="4" destOrd="0" presId="urn:microsoft.com/office/officeart/2005/8/layout/hList7"/>
    <dgm:cxn modelId="{4C898520-EA72-44C8-A0F8-EF24C85ECC1D}" type="presParOf" srcId="{DC431E03-0F20-40E6-8057-38C7E869B661}" destId="{EE8318CF-09D9-4F0E-97A5-B6E754D7B900}" srcOrd="0" destOrd="0" presId="urn:microsoft.com/office/officeart/2005/8/layout/hList7"/>
    <dgm:cxn modelId="{9238136D-4CD9-4F9D-AE57-00EF733E03C7}" type="presParOf" srcId="{DC431E03-0F20-40E6-8057-38C7E869B661}" destId="{AACC099D-D92A-4E80-AC90-40EFE0672473}" srcOrd="1" destOrd="0" presId="urn:microsoft.com/office/officeart/2005/8/layout/hList7"/>
    <dgm:cxn modelId="{4161C440-3FA4-4BCC-8B4D-CC02A4CEA10A}" type="presParOf" srcId="{DC431E03-0F20-40E6-8057-38C7E869B661}" destId="{D7894181-6673-4428-B35E-61186FBC4A37}" srcOrd="2" destOrd="0" presId="urn:microsoft.com/office/officeart/2005/8/layout/hList7"/>
    <dgm:cxn modelId="{1C957FCE-678D-491E-8917-64B291F72E46}" type="presParOf" srcId="{DC431E03-0F20-40E6-8057-38C7E869B661}" destId="{F5428037-7505-4B04-8375-FBBB7F298EB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8E3FC8-6AC6-433E-9258-859559E99066}"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1D0CA159-C03F-410E-BAB1-0163E55B4294}">
      <dgm:prSet phldrT="[Text]"/>
      <dgm:spPr>
        <a:solidFill>
          <a:srgbClr val="002060"/>
        </a:solidFill>
      </dgm:spPr>
      <dgm:t>
        <a:bodyPr/>
        <a:lstStyle/>
        <a:p>
          <a:r>
            <a:rPr lang="en-US" dirty="0"/>
            <a:t>Diversity and Inclusion</a:t>
          </a:r>
        </a:p>
      </dgm:t>
    </dgm:pt>
    <dgm:pt modelId="{CE747B00-477E-4B9F-B33D-03DB9B20126B}" type="parTrans" cxnId="{9E2B9419-08A6-4EEB-AB99-488724C5B6B6}">
      <dgm:prSet/>
      <dgm:spPr/>
      <dgm:t>
        <a:bodyPr/>
        <a:lstStyle/>
        <a:p>
          <a:endParaRPr lang="en-US"/>
        </a:p>
      </dgm:t>
    </dgm:pt>
    <dgm:pt modelId="{07AFF6FD-110D-44BA-A5F5-8C28C067A49B}" type="sibTrans" cxnId="{9E2B9419-08A6-4EEB-AB99-488724C5B6B6}">
      <dgm:prSet/>
      <dgm:spPr/>
      <dgm:t>
        <a:bodyPr/>
        <a:lstStyle/>
        <a:p>
          <a:endParaRPr lang="en-US"/>
        </a:p>
      </dgm:t>
    </dgm:pt>
    <dgm:pt modelId="{73B11343-9C44-41D6-B069-B065C9174EFA}">
      <dgm:prSet phldrT="[Text]"/>
      <dgm:spPr/>
      <dgm:t>
        <a:bodyPr/>
        <a:lstStyle/>
        <a:p>
          <a:r>
            <a:rPr lang="en-US" dirty="0">
              <a:solidFill>
                <a:srgbClr val="7B6D65"/>
              </a:solidFill>
            </a:rPr>
            <a:t>Appointed Board Members </a:t>
          </a:r>
        </a:p>
      </dgm:t>
    </dgm:pt>
    <dgm:pt modelId="{78184157-AC17-4D80-B3B1-E1CAB42DA15C}" type="parTrans" cxnId="{E9B22B26-FDAA-4722-99B6-FF00902C4025}">
      <dgm:prSet/>
      <dgm:spPr/>
      <dgm:t>
        <a:bodyPr/>
        <a:lstStyle/>
        <a:p>
          <a:endParaRPr lang="en-US"/>
        </a:p>
      </dgm:t>
    </dgm:pt>
    <dgm:pt modelId="{1403876F-9250-4320-A79A-8CBE3F5A6A10}" type="sibTrans" cxnId="{E9B22B26-FDAA-4722-99B6-FF00902C4025}">
      <dgm:prSet/>
      <dgm:spPr/>
      <dgm:t>
        <a:bodyPr/>
        <a:lstStyle/>
        <a:p>
          <a:endParaRPr lang="en-US"/>
        </a:p>
      </dgm:t>
    </dgm:pt>
    <dgm:pt modelId="{8D07F861-1A74-43FA-BEF5-962002709B30}">
      <dgm:prSet phldrT="[Text]"/>
      <dgm:spPr/>
      <dgm:t>
        <a:bodyPr/>
        <a:lstStyle/>
        <a:p>
          <a:r>
            <a:rPr lang="en-US" dirty="0">
              <a:solidFill>
                <a:srgbClr val="7B6D65"/>
              </a:solidFill>
            </a:rPr>
            <a:t>Committees and mentorship</a:t>
          </a:r>
        </a:p>
      </dgm:t>
    </dgm:pt>
    <dgm:pt modelId="{E0424B56-658A-42DF-8E3E-B19C94C6A3A9}" type="parTrans" cxnId="{6C31CE87-F8D8-46E4-864C-A08308CC31CB}">
      <dgm:prSet/>
      <dgm:spPr/>
      <dgm:t>
        <a:bodyPr/>
        <a:lstStyle/>
        <a:p>
          <a:endParaRPr lang="en-US"/>
        </a:p>
      </dgm:t>
    </dgm:pt>
    <dgm:pt modelId="{32F01E92-3F0D-4CEA-AF59-8AE7E82B3182}" type="sibTrans" cxnId="{6C31CE87-F8D8-46E4-864C-A08308CC31CB}">
      <dgm:prSet/>
      <dgm:spPr/>
      <dgm:t>
        <a:bodyPr/>
        <a:lstStyle/>
        <a:p>
          <a:endParaRPr lang="en-US"/>
        </a:p>
      </dgm:t>
    </dgm:pt>
    <dgm:pt modelId="{E71247AA-D91F-458D-9B0B-682719F81F32}">
      <dgm:prSet phldrT="[Text]"/>
      <dgm:spPr/>
      <dgm:t>
        <a:bodyPr/>
        <a:lstStyle/>
        <a:p>
          <a:r>
            <a:rPr lang="en-US" dirty="0">
              <a:solidFill>
                <a:srgbClr val="7B6D65"/>
              </a:solidFill>
            </a:rPr>
            <a:t>Young Professional Voices</a:t>
          </a:r>
        </a:p>
      </dgm:t>
    </dgm:pt>
    <dgm:pt modelId="{B5B553B8-77A0-464B-B071-C7A0E3325F8E}" type="parTrans" cxnId="{71952557-0A49-487E-849F-BB13603B8A3E}">
      <dgm:prSet/>
      <dgm:spPr/>
      <dgm:t>
        <a:bodyPr/>
        <a:lstStyle/>
        <a:p>
          <a:endParaRPr lang="en-US"/>
        </a:p>
      </dgm:t>
    </dgm:pt>
    <dgm:pt modelId="{B9FF55AE-6967-41A3-9CB2-7656B417F1AA}" type="sibTrans" cxnId="{71952557-0A49-487E-849F-BB13603B8A3E}">
      <dgm:prSet/>
      <dgm:spPr/>
      <dgm:t>
        <a:bodyPr/>
        <a:lstStyle/>
        <a:p>
          <a:endParaRPr lang="en-US"/>
        </a:p>
      </dgm:t>
    </dgm:pt>
    <dgm:pt modelId="{12CF5C7D-F98A-44FC-9B24-FCF5746B44DB}" type="pres">
      <dgm:prSet presAssocID="{DD8E3FC8-6AC6-433E-9258-859559E99066}" presName="Name0" presStyleCnt="0">
        <dgm:presLayoutVars>
          <dgm:chMax val="1"/>
          <dgm:chPref val="1"/>
          <dgm:dir/>
          <dgm:resizeHandles/>
        </dgm:presLayoutVars>
      </dgm:prSet>
      <dgm:spPr/>
    </dgm:pt>
    <dgm:pt modelId="{528F86A0-F586-471E-9DCA-5D74A4282220}" type="pres">
      <dgm:prSet presAssocID="{1D0CA159-C03F-410E-BAB1-0163E55B4294}" presName="Parent" presStyleLbl="node1" presStyleIdx="0" presStyleCnt="2">
        <dgm:presLayoutVars>
          <dgm:chMax val="4"/>
          <dgm:chPref val="3"/>
        </dgm:presLayoutVars>
      </dgm:prSet>
      <dgm:spPr/>
    </dgm:pt>
    <dgm:pt modelId="{E8101D5A-F2F3-4D26-8930-1406C12BEFF8}" type="pres">
      <dgm:prSet presAssocID="{73B11343-9C44-41D6-B069-B065C9174EFA}" presName="Accent" presStyleLbl="node1" presStyleIdx="1" presStyleCnt="2"/>
      <dgm:spPr>
        <a:solidFill>
          <a:srgbClr val="002060"/>
        </a:solidFill>
      </dgm:spPr>
    </dgm:pt>
    <dgm:pt modelId="{ABE21920-C7F0-4E79-A0A8-63C97953DB77}" type="pres">
      <dgm:prSet presAssocID="{73B11343-9C44-41D6-B069-B065C9174EFA}" presName="Image1" presStyleLbl="fgImgPlace1" presStyleIdx="0" presStyleCnt="3"/>
      <dgm:spPr>
        <a:solidFill>
          <a:srgbClr val="002060"/>
        </a:solidFill>
      </dgm:spPr>
    </dgm:pt>
    <dgm:pt modelId="{49A95908-B515-4750-8861-FA46A7B208DA}" type="pres">
      <dgm:prSet presAssocID="{73B11343-9C44-41D6-B069-B065C9174EFA}" presName="Child1" presStyleLbl="revTx" presStyleIdx="0" presStyleCnt="3">
        <dgm:presLayoutVars>
          <dgm:chMax val="0"/>
          <dgm:chPref val="0"/>
          <dgm:bulletEnabled val="1"/>
        </dgm:presLayoutVars>
      </dgm:prSet>
      <dgm:spPr/>
    </dgm:pt>
    <dgm:pt modelId="{9674F210-4747-43FC-8A99-646AC617AB6C}" type="pres">
      <dgm:prSet presAssocID="{8D07F861-1A74-43FA-BEF5-962002709B30}" presName="Image2" presStyleCnt="0"/>
      <dgm:spPr/>
    </dgm:pt>
    <dgm:pt modelId="{413EC1AE-B8F0-4E67-8007-00A484E6F6AA}" type="pres">
      <dgm:prSet presAssocID="{8D07F861-1A74-43FA-BEF5-962002709B30}" presName="Image" presStyleLbl="fgImgPlace1" presStyleIdx="1" presStyleCnt="3"/>
      <dgm:spPr>
        <a:solidFill>
          <a:srgbClr val="002060"/>
        </a:solidFill>
      </dgm:spPr>
    </dgm:pt>
    <dgm:pt modelId="{8E2F3BDB-CC7E-432B-88F0-0E0AB55F254F}" type="pres">
      <dgm:prSet presAssocID="{8D07F861-1A74-43FA-BEF5-962002709B30}" presName="Child2" presStyleLbl="revTx" presStyleIdx="1" presStyleCnt="3">
        <dgm:presLayoutVars>
          <dgm:chMax val="0"/>
          <dgm:chPref val="0"/>
          <dgm:bulletEnabled val="1"/>
        </dgm:presLayoutVars>
      </dgm:prSet>
      <dgm:spPr/>
    </dgm:pt>
    <dgm:pt modelId="{E654EDCA-9F20-46A4-BFE1-40914D70D8F3}" type="pres">
      <dgm:prSet presAssocID="{E71247AA-D91F-458D-9B0B-682719F81F32}" presName="Image3" presStyleCnt="0"/>
      <dgm:spPr/>
    </dgm:pt>
    <dgm:pt modelId="{81CADA6A-45C8-4331-A145-A58BC847FD60}" type="pres">
      <dgm:prSet presAssocID="{E71247AA-D91F-458D-9B0B-682719F81F32}" presName="Image" presStyleLbl="fgImgPlace1" presStyleIdx="2" presStyleCnt="3"/>
      <dgm:spPr>
        <a:solidFill>
          <a:srgbClr val="002060"/>
        </a:solidFill>
      </dgm:spPr>
    </dgm:pt>
    <dgm:pt modelId="{B332F58D-F6BF-441A-B1FE-DC6530999AF2}" type="pres">
      <dgm:prSet presAssocID="{E71247AA-D91F-458D-9B0B-682719F81F32}" presName="Child3" presStyleLbl="revTx" presStyleIdx="2" presStyleCnt="3">
        <dgm:presLayoutVars>
          <dgm:chMax val="0"/>
          <dgm:chPref val="0"/>
          <dgm:bulletEnabled val="1"/>
        </dgm:presLayoutVars>
      </dgm:prSet>
      <dgm:spPr/>
    </dgm:pt>
  </dgm:ptLst>
  <dgm:cxnLst>
    <dgm:cxn modelId="{3CF0A809-D7AB-402E-ACB4-D78788B5143F}" type="presOf" srcId="{73B11343-9C44-41D6-B069-B065C9174EFA}" destId="{49A95908-B515-4750-8861-FA46A7B208DA}" srcOrd="0" destOrd="0" presId="urn:microsoft.com/office/officeart/2011/layout/RadialPictureList"/>
    <dgm:cxn modelId="{9E2B9419-08A6-4EEB-AB99-488724C5B6B6}" srcId="{DD8E3FC8-6AC6-433E-9258-859559E99066}" destId="{1D0CA159-C03F-410E-BAB1-0163E55B4294}" srcOrd="0" destOrd="0" parTransId="{CE747B00-477E-4B9F-B33D-03DB9B20126B}" sibTransId="{07AFF6FD-110D-44BA-A5F5-8C28C067A49B}"/>
    <dgm:cxn modelId="{E9B22B26-FDAA-4722-99B6-FF00902C4025}" srcId="{1D0CA159-C03F-410E-BAB1-0163E55B4294}" destId="{73B11343-9C44-41D6-B069-B065C9174EFA}" srcOrd="0" destOrd="0" parTransId="{78184157-AC17-4D80-B3B1-E1CAB42DA15C}" sibTransId="{1403876F-9250-4320-A79A-8CBE3F5A6A10}"/>
    <dgm:cxn modelId="{71952557-0A49-487E-849F-BB13603B8A3E}" srcId="{1D0CA159-C03F-410E-BAB1-0163E55B4294}" destId="{E71247AA-D91F-458D-9B0B-682719F81F32}" srcOrd="2" destOrd="0" parTransId="{B5B553B8-77A0-464B-B071-C7A0E3325F8E}" sibTransId="{B9FF55AE-6967-41A3-9CB2-7656B417F1AA}"/>
    <dgm:cxn modelId="{6C31CE87-F8D8-46E4-864C-A08308CC31CB}" srcId="{1D0CA159-C03F-410E-BAB1-0163E55B4294}" destId="{8D07F861-1A74-43FA-BEF5-962002709B30}" srcOrd="1" destOrd="0" parTransId="{E0424B56-658A-42DF-8E3E-B19C94C6A3A9}" sibTransId="{32F01E92-3F0D-4CEA-AF59-8AE7E82B3182}"/>
    <dgm:cxn modelId="{D9209FB4-5453-489A-89C8-50D2B8A4C54B}" type="presOf" srcId="{8D07F861-1A74-43FA-BEF5-962002709B30}" destId="{8E2F3BDB-CC7E-432B-88F0-0E0AB55F254F}" srcOrd="0" destOrd="0" presId="urn:microsoft.com/office/officeart/2011/layout/RadialPictureList"/>
    <dgm:cxn modelId="{BEB117C9-3A62-4AFB-9F35-E5873EC8251D}" type="presOf" srcId="{1D0CA159-C03F-410E-BAB1-0163E55B4294}" destId="{528F86A0-F586-471E-9DCA-5D74A4282220}" srcOrd="0" destOrd="0" presId="urn:microsoft.com/office/officeart/2011/layout/RadialPictureList"/>
    <dgm:cxn modelId="{91B2F2D1-C9B1-419C-A39D-D3D7613B1622}" type="presOf" srcId="{DD8E3FC8-6AC6-433E-9258-859559E99066}" destId="{12CF5C7D-F98A-44FC-9B24-FCF5746B44DB}" srcOrd="0" destOrd="0" presId="urn:microsoft.com/office/officeart/2011/layout/RadialPictureList"/>
    <dgm:cxn modelId="{9E3B91D5-C885-455B-B1B0-D8495E5DA4D4}" type="presOf" srcId="{E71247AA-D91F-458D-9B0B-682719F81F32}" destId="{B332F58D-F6BF-441A-B1FE-DC6530999AF2}" srcOrd="0" destOrd="0" presId="urn:microsoft.com/office/officeart/2011/layout/RadialPictureList"/>
    <dgm:cxn modelId="{3FE6B4FD-1AE2-47FB-924B-F6E4711ACC79}" type="presParOf" srcId="{12CF5C7D-F98A-44FC-9B24-FCF5746B44DB}" destId="{528F86A0-F586-471E-9DCA-5D74A4282220}" srcOrd="0" destOrd="0" presId="urn:microsoft.com/office/officeart/2011/layout/RadialPictureList"/>
    <dgm:cxn modelId="{14255B5B-C3ED-4BCB-BBCF-41F2023DF854}" type="presParOf" srcId="{12CF5C7D-F98A-44FC-9B24-FCF5746B44DB}" destId="{E8101D5A-F2F3-4D26-8930-1406C12BEFF8}" srcOrd="1" destOrd="0" presId="urn:microsoft.com/office/officeart/2011/layout/RadialPictureList"/>
    <dgm:cxn modelId="{6BDA55CE-6E44-44D1-9B87-24D42F58F91C}" type="presParOf" srcId="{12CF5C7D-F98A-44FC-9B24-FCF5746B44DB}" destId="{ABE21920-C7F0-4E79-A0A8-63C97953DB77}" srcOrd="2" destOrd="0" presId="urn:microsoft.com/office/officeart/2011/layout/RadialPictureList"/>
    <dgm:cxn modelId="{3946CEBC-79CF-48D1-A206-7CAA688D3AF1}" type="presParOf" srcId="{12CF5C7D-F98A-44FC-9B24-FCF5746B44DB}" destId="{49A95908-B515-4750-8861-FA46A7B208DA}" srcOrd="3" destOrd="0" presId="urn:microsoft.com/office/officeart/2011/layout/RadialPictureList"/>
    <dgm:cxn modelId="{759668D8-B4E8-49E2-90F5-246A6D7288E3}" type="presParOf" srcId="{12CF5C7D-F98A-44FC-9B24-FCF5746B44DB}" destId="{9674F210-4747-43FC-8A99-646AC617AB6C}" srcOrd="4" destOrd="0" presId="urn:microsoft.com/office/officeart/2011/layout/RadialPictureList"/>
    <dgm:cxn modelId="{C77CC270-2701-4BBE-A0A8-850CC5E4A1EE}" type="presParOf" srcId="{9674F210-4747-43FC-8A99-646AC617AB6C}" destId="{413EC1AE-B8F0-4E67-8007-00A484E6F6AA}" srcOrd="0" destOrd="0" presId="urn:microsoft.com/office/officeart/2011/layout/RadialPictureList"/>
    <dgm:cxn modelId="{B6F5CF70-41D6-4BF8-8CAA-E024C23CDFDB}" type="presParOf" srcId="{12CF5C7D-F98A-44FC-9B24-FCF5746B44DB}" destId="{8E2F3BDB-CC7E-432B-88F0-0E0AB55F254F}" srcOrd="5" destOrd="0" presId="urn:microsoft.com/office/officeart/2011/layout/RadialPictureList"/>
    <dgm:cxn modelId="{F9C43A94-0272-4CE9-B4A7-6AD32C440198}" type="presParOf" srcId="{12CF5C7D-F98A-44FC-9B24-FCF5746B44DB}" destId="{E654EDCA-9F20-46A4-BFE1-40914D70D8F3}" srcOrd="6" destOrd="0" presId="urn:microsoft.com/office/officeart/2011/layout/RadialPictureList"/>
    <dgm:cxn modelId="{54541414-0097-4505-BFC5-00C729280AD0}" type="presParOf" srcId="{E654EDCA-9F20-46A4-BFE1-40914D70D8F3}" destId="{81CADA6A-45C8-4331-A145-A58BC847FD60}" srcOrd="0" destOrd="0" presId="urn:microsoft.com/office/officeart/2011/layout/RadialPictureList"/>
    <dgm:cxn modelId="{EE521EFA-3548-4919-BCEE-132831CAE14A}" type="presParOf" srcId="{12CF5C7D-F98A-44FC-9B24-FCF5746B44DB}" destId="{B332F58D-F6BF-441A-B1FE-DC6530999AF2}"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CEA09-73DC-4C95-A107-BFFBD39B74B2}">
      <dsp:nvSpPr>
        <dsp:cNvPr id="0" name=""/>
        <dsp:cNvSpPr/>
      </dsp:nvSpPr>
      <dsp:spPr>
        <a:xfrm>
          <a:off x="1279" y="0"/>
          <a:ext cx="1991320" cy="40640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Advance Agenda</a:t>
          </a:r>
        </a:p>
      </dsp:txBody>
      <dsp:txXfrm>
        <a:off x="48891" y="1673212"/>
        <a:ext cx="1896096" cy="1530376"/>
      </dsp:txXfrm>
    </dsp:sp>
    <dsp:sp modelId="{1F394184-31E9-40F7-8170-34ABBEF44F20}">
      <dsp:nvSpPr>
        <dsp:cNvPr id="0" name=""/>
        <dsp:cNvSpPr/>
      </dsp:nvSpPr>
      <dsp:spPr>
        <a:xfrm>
          <a:off x="320284" y="280413"/>
          <a:ext cx="1353312" cy="12801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52B934-6033-4A82-A59F-AB56BF89BB5C}">
      <dsp:nvSpPr>
        <dsp:cNvPr id="0" name=""/>
        <dsp:cNvSpPr/>
      </dsp:nvSpPr>
      <dsp:spPr>
        <a:xfrm>
          <a:off x="2052339" y="0"/>
          <a:ext cx="1991320" cy="40640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Change Agent</a:t>
          </a:r>
        </a:p>
      </dsp:txBody>
      <dsp:txXfrm>
        <a:off x="2099951" y="1673212"/>
        <a:ext cx="1896096" cy="1530376"/>
      </dsp:txXfrm>
    </dsp:sp>
    <dsp:sp modelId="{1EEAA232-F951-4540-97E4-84FBDA1B5D18}">
      <dsp:nvSpPr>
        <dsp:cNvPr id="0" name=""/>
        <dsp:cNvSpPr/>
      </dsp:nvSpPr>
      <dsp:spPr>
        <a:xfrm>
          <a:off x="2264716" y="176952"/>
          <a:ext cx="1463038" cy="15544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318CF-09D9-4F0E-97A5-B6E754D7B900}">
      <dsp:nvSpPr>
        <dsp:cNvPr id="0" name=""/>
        <dsp:cNvSpPr/>
      </dsp:nvSpPr>
      <dsp:spPr>
        <a:xfrm>
          <a:off x="4103399" y="0"/>
          <a:ext cx="1991320" cy="40640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Policy Solutions</a:t>
          </a:r>
        </a:p>
      </dsp:txBody>
      <dsp:txXfrm>
        <a:off x="4151011" y="1673212"/>
        <a:ext cx="1896096" cy="1530376"/>
      </dsp:txXfrm>
    </dsp:sp>
    <dsp:sp modelId="{F5428037-7505-4B04-8375-FBBB7F298EBE}">
      <dsp:nvSpPr>
        <dsp:cNvPr id="0" name=""/>
        <dsp:cNvSpPr/>
      </dsp:nvSpPr>
      <dsp:spPr>
        <a:xfrm>
          <a:off x="4422403" y="243840"/>
          <a:ext cx="1353312" cy="135331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C2B589-35EA-46D4-BB6A-70B8FD3A21C6}">
      <dsp:nvSpPr>
        <dsp:cNvPr id="0" name=""/>
        <dsp:cNvSpPr/>
      </dsp:nvSpPr>
      <dsp:spPr>
        <a:xfrm>
          <a:off x="243839" y="3251200"/>
          <a:ext cx="5608320" cy="6096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F86A0-F586-471E-9DCA-5D74A4282220}">
      <dsp:nvSpPr>
        <dsp:cNvPr id="0" name=""/>
        <dsp:cNvSpPr/>
      </dsp:nvSpPr>
      <dsp:spPr>
        <a:xfrm>
          <a:off x="1156218" y="1075334"/>
          <a:ext cx="1933961" cy="1934057"/>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Diversity and Inclusion</a:t>
          </a:r>
        </a:p>
      </dsp:txBody>
      <dsp:txXfrm>
        <a:off x="1439440" y="1358570"/>
        <a:ext cx="1367517" cy="1367585"/>
      </dsp:txXfrm>
    </dsp:sp>
    <dsp:sp modelId="{E8101D5A-F2F3-4D26-8930-1406C12BEFF8}">
      <dsp:nvSpPr>
        <dsp:cNvPr id="0" name=""/>
        <dsp:cNvSpPr/>
      </dsp:nvSpPr>
      <dsp:spPr>
        <a:xfrm>
          <a:off x="158902" y="0"/>
          <a:ext cx="3898548" cy="4064000"/>
        </a:xfrm>
        <a:prstGeom prst="blockArc">
          <a:avLst>
            <a:gd name="adj1" fmla="val 17527788"/>
            <a:gd name="adj2" fmla="val 4119114"/>
            <a:gd name="adj3" fmla="val 575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E21920-C7F0-4E79-A0A8-63C97953DB77}">
      <dsp:nvSpPr>
        <dsp:cNvPr id="0" name=""/>
        <dsp:cNvSpPr/>
      </dsp:nvSpPr>
      <dsp:spPr>
        <a:xfrm>
          <a:off x="3029509" y="342595"/>
          <a:ext cx="1036030" cy="1036320"/>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A95908-B515-4750-8861-FA46A7B208DA}">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solidFill>
                <a:srgbClr val="7B6D65"/>
              </a:solidFill>
            </a:rPr>
            <a:t>Appointed Board Members </a:t>
          </a:r>
        </a:p>
      </dsp:txBody>
      <dsp:txXfrm>
        <a:off x="4144123" y="359257"/>
        <a:ext cx="1386766" cy="1002995"/>
      </dsp:txXfrm>
    </dsp:sp>
    <dsp:sp modelId="{413EC1AE-B8F0-4E67-8007-00A484E6F6AA}">
      <dsp:nvSpPr>
        <dsp:cNvPr id="0" name=""/>
        <dsp:cNvSpPr/>
      </dsp:nvSpPr>
      <dsp:spPr>
        <a:xfrm>
          <a:off x="3429938" y="1521561"/>
          <a:ext cx="1036030" cy="1036320"/>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F3BDB-CC7E-432B-88F0-0E0AB55F254F}">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solidFill>
                <a:srgbClr val="7B6D65"/>
              </a:solidFill>
            </a:rPr>
            <a:t>Committees and mentorship</a:t>
          </a:r>
        </a:p>
      </dsp:txBody>
      <dsp:txXfrm>
        <a:off x="4550330" y="1536192"/>
        <a:ext cx="1386766" cy="1002995"/>
      </dsp:txXfrm>
    </dsp:sp>
    <dsp:sp modelId="{81CADA6A-45C8-4331-A145-A58BC847FD60}">
      <dsp:nvSpPr>
        <dsp:cNvPr id="0" name=""/>
        <dsp:cNvSpPr/>
      </dsp:nvSpPr>
      <dsp:spPr>
        <a:xfrm>
          <a:off x="3029509" y="2717190"/>
          <a:ext cx="1036030" cy="1036320"/>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2F58D-F6BF-441A-B1FE-DC6530999AF2}">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solidFill>
                <a:srgbClr val="7B6D65"/>
              </a:solidFill>
            </a:rPr>
            <a:t>Young Professional Voices</a:t>
          </a:r>
        </a:p>
      </dsp:txBody>
      <dsp:txXfrm>
        <a:off x="4144123" y="2738323"/>
        <a:ext cx="1386766" cy="1002995"/>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1A36E-A2CC-4B91-80AC-08DB8909BE93}" type="datetimeFigureOut">
              <a:rPr lang="en-US" smtClean="0"/>
              <a:t>10/14/2019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26611-387B-42B4-BF63-8561B1050460}" type="slidenum">
              <a:rPr lang="en-US" smtClean="0"/>
              <a:t>‹#›</a:t>
            </a:fld>
            <a:endParaRPr lang="en-US"/>
          </a:p>
        </p:txBody>
      </p:sp>
    </p:spTree>
    <p:extLst>
      <p:ext uri="{BB962C8B-B14F-4D97-AF65-F5344CB8AC3E}">
        <p14:creationId xmlns:p14="http://schemas.microsoft.com/office/powerpoint/2010/main" val="150702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kdkdk</a:t>
            </a:r>
            <a:endParaRPr lang="en-US" dirty="0"/>
          </a:p>
        </p:txBody>
      </p:sp>
      <p:sp>
        <p:nvSpPr>
          <p:cNvPr id="4" name="Slide Number Placeholder 3"/>
          <p:cNvSpPr>
            <a:spLocks noGrp="1"/>
          </p:cNvSpPr>
          <p:nvPr>
            <p:ph type="sldNum" sz="quarter" idx="10"/>
          </p:nvPr>
        </p:nvSpPr>
        <p:spPr/>
        <p:txBody>
          <a:bodyPr/>
          <a:lstStyle/>
          <a:p>
            <a:fld id="{B8C26611-387B-42B4-BF63-8561B1050460}" type="slidenum">
              <a:rPr lang="en-US" smtClean="0"/>
              <a:t>1</a:t>
            </a:fld>
            <a:endParaRPr lang="en-US"/>
          </a:p>
        </p:txBody>
      </p:sp>
    </p:spTree>
    <p:extLst>
      <p:ext uri="{BB962C8B-B14F-4D97-AF65-F5344CB8AC3E}">
        <p14:creationId xmlns:p14="http://schemas.microsoft.com/office/powerpoint/2010/main" val="269389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1272"/>
          </a:xfrm>
        </p:spPr>
        <p:txBody>
          <a:bodyPr/>
          <a:lstStyle/>
          <a:p>
            <a:r>
              <a:rPr lang="en-US" dirty="0"/>
              <a:t>AONL Advocacy Day is open to nurses</a:t>
            </a:r>
            <a:r>
              <a:rPr lang="en-US" baseline="0" dirty="0"/>
              <a:t> at all levels of leadership: from bedside to executive, from academia to industry are invited as are non-nurses who support AONL’s agenda. Lobbyists and association leadership have</a:t>
            </a:r>
            <a:r>
              <a:rPr lang="en-US" dirty="0"/>
              <a:t> also participated</a:t>
            </a:r>
            <a:r>
              <a:rPr lang="en-US" baseline="0" dirty="0"/>
              <a:t>. </a:t>
            </a:r>
          </a:p>
          <a:p>
            <a:endParaRPr lang="en-US" baseline="0" dirty="0"/>
          </a:p>
          <a:p>
            <a:r>
              <a:rPr lang="en-US" baseline="0" dirty="0"/>
              <a:t>On May 15, representatives from</a:t>
            </a:r>
            <a:r>
              <a:rPr lang="en-US" dirty="0"/>
              <a:t> 29</a:t>
            </a:r>
            <a:r>
              <a:rPr lang="en-US" baseline="0" dirty="0"/>
              <a:t> states advocated for Title VIII reauthorization, funding</a:t>
            </a:r>
            <a:r>
              <a:rPr lang="en-US" dirty="0"/>
              <a:t> for nursing education and reducing barriers to care</a:t>
            </a:r>
            <a:r>
              <a:rPr lang="en-US" baseline="0" dirty="0"/>
              <a:t>. Next year, we encourage you to come, bring your nurse managers, staff nurses. Past attendees noted the benefit of having groups made up of nurses at various leadership levels.</a:t>
            </a:r>
          </a:p>
          <a:p>
            <a:endParaRPr lang="en-US" baseline="0" dirty="0"/>
          </a:p>
          <a:p>
            <a:r>
              <a:rPr lang="en-US" baseline="0" dirty="0"/>
              <a:t>Some affiliates send a group every year and have gained new members from advocacy day. 1/3 of the participants are not current AONL members. Great member engagement and recruiting opportunity.</a:t>
            </a:r>
          </a:p>
          <a:p>
            <a:endParaRPr lang="en-US" baseline="0" dirty="0"/>
          </a:p>
          <a:p>
            <a:r>
              <a:rPr lang="en-US" baseline="0" dirty="0"/>
              <a:t>Registration includes admission to a welcome reception, hot breakfast, reception on the hill and multiple trainings.</a:t>
            </a:r>
            <a:endParaRPr lang="en-US" dirty="0"/>
          </a:p>
        </p:txBody>
      </p:sp>
      <p:sp>
        <p:nvSpPr>
          <p:cNvPr id="4" name="Slide Number Placeholder 3"/>
          <p:cNvSpPr>
            <a:spLocks noGrp="1"/>
          </p:cNvSpPr>
          <p:nvPr>
            <p:ph type="sldNum" sz="quarter" idx="10"/>
          </p:nvPr>
        </p:nvSpPr>
        <p:spPr/>
        <p:txBody>
          <a:bodyPr/>
          <a:lstStyle/>
          <a:p>
            <a:fld id="{12BFE24B-C0A5-44FD-8B59-CFA9EFB58395}" type="slidenum">
              <a:rPr lang="en-US" smtClean="0"/>
              <a:t>15</a:t>
            </a:fld>
            <a:endParaRPr lang="en-US"/>
          </a:p>
        </p:txBody>
      </p:sp>
    </p:spTree>
    <p:extLst>
      <p:ext uri="{BB962C8B-B14F-4D97-AF65-F5344CB8AC3E}">
        <p14:creationId xmlns:p14="http://schemas.microsoft.com/office/powerpoint/2010/main" val="126744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1272"/>
          </a:xfrm>
        </p:spPr>
        <p:txBody>
          <a:bodyPr/>
          <a:lstStyle/>
          <a:p>
            <a:r>
              <a:rPr lang="en-US" dirty="0"/>
              <a:t>AONE works to strengthen the nursing workforce through advocacy, resources, leadership development programs and partnerships.</a:t>
            </a:r>
          </a:p>
          <a:p>
            <a:endParaRPr lang="en-US" dirty="0"/>
          </a:p>
          <a:p>
            <a:pPr marL="171450" indent="-171450">
              <a:buFont typeface="Arial" panose="020B0604020202020204" pitchFamily="34" charset="0"/>
              <a:buChar char="•"/>
            </a:pPr>
            <a:r>
              <a:rPr lang="en-US" dirty="0"/>
              <a:t>A few years ago, AONE and the American Association of Colleges of Nursing created a joint committee to prepare nurses to practice in emerging models of </a:t>
            </a:r>
            <a:r>
              <a:rPr lang="en-US" dirty="0" err="1"/>
              <a:t>interprofessional</a:t>
            </a:r>
            <a:r>
              <a:rPr lang="en-US" dirty="0"/>
              <a:t> care.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Created leadership development programs to support nurses at every level along the career trajectory and care continuum.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AONE is committed to create a safe and healthy work environment. As part of the Tri-Council for Nursing, AONE supported the nursing civility proclamation. AONE led AHA’s efforts to mitigate workplace violence by working with the Emergency Nurses Association to develop guiding principles for nurse leaders to mitigate workplace violence. </a:t>
            </a:r>
          </a:p>
          <a:p>
            <a:pPr marL="171450" indent="-171450">
              <a:buFont typeface="Arial" panose="020B0604020202020204" pitchFamily="34" charset="0"/>
              <a:buChar char="•"/>
            </a:pPr>
            <a:r>
              <a:rPr lang="en-US" dirty="0"/>
              <a:t>I am the executive sponsor of the AHA’s Hospitals Against Violence Initiative’s workforce safety efforts. </a:t>
            </a:r>
          </a:p>
          <a:p>
            <a:endParaRPr lang="en-US" dirty="0"/>
          </a:p>
          <a:p>
            <a:pPr marL="171450" indent="-171450">
              <a:buFont typeface="Arial" panose="020B0604020202020204" pitchFamily="34" charset="0"/>
              <a:buChar char="•"/>
            </a:pPr>
            <a:r>
              <a:rPr lang="en-US" dirty="0"/>
              <a:t>As part of AONE’s advocacy agenda, we advocate for funding for nursing workforce development programs to bolster the nursing pipeline. </a:t>
            </a:r>
          </a:p>
        </p:txBody>
      </p:sp>
      <p:sp>
        <p:nvSpPr>
          <p:cNvPr id="4" name="Slide Number Placeholder 3"/>
          <p:cNvSpPr>
            <a:spLocks noGrp="1"/>
          </p:cNvSpPr>
          <p:nvPr>
            <p:ph type="sldNum" sz="quarter" idx="10"/>
          </p:nvPr>
        </p:nvSpPr>
        <p:spPr/>
        <p:txBody>
          <a:bodyPr/>
          <a:lstStyle/>
          <a:p>
            <a:fld id="{12BFE24B-C0A5-44FD-8B59-CFA9EFB58395}" type="slidenum">
              <a:rPr lang="en-US" smtClean="0"/>
              <a:t>16</a:t>
            </a:fld>
            <a:endParaRPr lang="en-US"/>
          </a:p>
        </p:txBody>
      </p:sp>
    </p:spTree>
    <p:extLst>
      <p:ext uri="{BB962C8B-B14F-4D97-AF65-F5344CB8AC3E}">
        <p14:creationId xmlns:p14="http://schemas.microsoft.com/office/powerpoint/2010/main" val="127062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Educational</a:t>
            </a:r>
            <a:r>
              <a:rPr lang="en-US" baseline="0" dirty="0"/>
              <a:t> programs cover all levels of leadership</a:t>
            </a:r>
          </a:p>
          <a:p>
            <a:pPr marL="171450" indent="-171450">
              <a:buFont typeface="Arial" panose="020B0604020202020204" pitchFamily="34" charset="0"/>
              <a:buChar char="•"/>
            </a:pPr>
            <a:r>
              <a:rPr lang="en-US" baseline="0" dirty="0"/>
              <a:t>Calendar of events can be found on AONL website</a:t>
            </a:r>
          </a:p>
          <a:p>
            <a:pPr marL="171450" indent="-171450">
              <a:buFont typeface="Arial" panose="020B0604020202020204" pitchFamily="34" charset="0"/>
              <a:buChar char="•"/>
            </a:pPr>
            <a:r>
              <a:rPr lang="en-US" baseline="0" dirty="0"/>
              <a:t>Organizations can bring most programs to their facility via a “hosted” model. This way the whole nursing leadership team can attend. Contact Beverly Hancock for additional information</a:t>
            </a:r>
            <a:endParaRPr lang="en-US" dirty="0"/>
          </a:p>
          <a:p>
            <a:endParaRPr lang="en-US" dirty="0"/>
          </a:p>
        </p:txBody>
      </p:sp>
      <p:sp>
        <p:nvSpPr>
          <p:cNvPr id="4" name="Slide Number Placeholder 3"/>
          <p:cNvSpPr>
            <a:spLocks noGrp="1"/>
          </p:cNvSpPr>
          <p:nvPr>
            <p:ph type="sldNum" sz="quarter" idx="10"/>
          </p:nvPr>
        </p:nvSpPr>
        <p:spPr/>
        <p:txBody>
          <a:bodyPr/>
          <a:lstStyle/>
          <a:p>
            <a:fld id="{B8C26611-387B-42B4-BF63-8561B1050460}" type="slidenum">
              <a:rPr lang="en-US" smtClean="0"/>
              <a:t>17</a:t>
            </a:fld>
            <a:endParaRPr lang="en-US"/>
          </a:p>
        </p:txBody>
      </p:sp>
    </p:spTree>
    <p:extLst>
      <p:ext uri="{BB962C8B-B14F-4D97-AF65-F5344CB8AC3E}">
        <p14:creationId xmlns:p14="http://schemas.microsoft.com/office/powerpoint/2010/main" val="168435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Largest education program of the year</a:t>
            </a:r>
          </a:p>
          <a:p>
            <a:pPr marL="171450" indent="-171450">
              <a:buFont typeface="Arial" panose="020B0604020202020204" pitchFamily="34" charset="0"/>
              <a:buChar char="•"/>
            </a:pPr>
            <a:r>
              <a:rPr lang="en-US" dirty="0"/>
              <a:t>More than 4,200 attendees</a:t>
            </a:r>
          </a:p>
          <a:p>
            <a:pPr marL="171450" indent="-171450">
              <a:buFont typeface="Arial" panose="020B0604020202020204" pitchFamily="34" charset="0"/>
              <a:buChar char="•"/>
            </a:pPr>
            <a:r>
              <a:rPr lang="en-US" dirty="0"/>
              <a:t>Lots of networking opportunities</a:t>
            </a:r>
          </a:p>
          <a:p>
            <a:pPr marL="171450" indent="-171450">
              <a:buFont typeface="Arial" panose="020B0604020202020204" pitchFamily="34" charset="0"/>
              <a:buChar char="•"/>
            </a:pPr>
            <a:r>
              <a:rPr lang="en-US" dirty="0"/>
              <a:t>Registration opens in November</a:t>
            </a:r>
          </a:p>
          <a:p>
            <a:pPr marL="171450" indent="-171450">
              <a:buFont typeface="Arial" panose="020B0604020202020204" pitchFamily="34" charset="0"/>
              <a:buChar char="•"/>
            </a:pPr>
            <a:r>
              <a:rPr lang="en-US" dirty="0"/>
              <a:t>Register as a non-member and receive 1 year of AONL membership</a:t>
            </a:r>
          </a:p>
          <a:p>
            <a:endParaRPr lang="en-US" dirty="0"/>
          </a:p>
        </p:txBody>
      </p:sp>
      <p:sp>
        <p:nvSpPr>
          <p:cNvPr id="4" name="Slide Number Placeholder 3"/>
          <p:cNvSpPr>
            <a:spLocks noGrp="1"/>
          </p:cNvSpPr>
          <p:nvPr>
            <p:ph type="sldNum" sz="quarter" idx="10"/>
          </p:nvPr>
        </p:nvSpPr>
        <p:spPr/>
        <p:txBody>
          <a:bodyPr/>
          <a:lstStyle/>
          <a:p>
            <a:fld id="{B8C26611-387B-42B4-BF63-8561B1050460}" type="slidenum">
              <a:rPr lang="en-US" smtClean="0"/>
              <a:t>18</a:t>
            </a:fld>
            <a:endParaRPr lang="en-US"/>
          </a:p>
        </p:txBody>
      </p:sp>
    </p:spTree>
    <p:extLst>
      <p:ext uri="{BB962C8B-B14F-4D97-AF65-F5344CB8AC3E}">
        <p14:creationId xmlns:p14="http://schemas.microsoft.com/office/powerpoint/2010/main" val="2631648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1272"/>
          </a:xfrm>
        </p:spPr>
        <p:txBody>
          <a:bodyPr/>
          <a:lstStyle/>
          <a:p>
            <a:r>
              <a:rPr lang="en-US" dirty="0"/>
              <a:t>In January, AONL added an executive leader fellowship program for nurses who are novice CNOs, VPs and other C-suite positions. The program complements AONL’s existing nurse manager and nurse director fellowships. </a:t>
            </a:r>
          </a:p>
          <a:p>
            <a:endParaRPr lang="en-US" dirty="0"/>
          </a:p>
          <a:p>
            <a:r>
              <a:rPr lang="en-US" dirty="0"/>
              <a:t>The learning format combines in-person with virtual meetings, as well as webinars. The course focuses on strategic thinking and decision making; executive presence and communication; methods for innovation and change leadership; governance and board relations and executive business skills and leveraging big data. Participants will earn a Certificate in Executive Leadership as part of the program. </a:t>
            </a:r>
          </a:p>
          <a:p>
            <a:endParaRPr lang="en-US" dirty="0"/>
          </a:p>
          <a:p>
            <a:endParaRPr lang="en-US" dirty="0"/>
          </a:p>
        </p:txBody>
      </p:sp>
      <p:sp>
        <p:nvSpPr>
          <p:cNvPr id="4" name="Slide Number Placeholder 3"/>
          <p:cNvSpPr>
            <a:spLocks noGrp="1"/>
          </p:cNvSpPr>
          <p:nvPr>
            <p:ph type="sldNum" sz="quarter" idx="10"/>
          </p:nvPr>
        </p:nvSpPr>
        <p:spPr/>
        <p:txBody>
          <a:bodyPr/>
          <a:lstStyle/>
          <a:p>
            <a:fld id="{12BFE24B-C0A5-44FD-8B59-CFA9EFB58395}" type="slidenum">
              <a:rPr lang="en-US" smtClean="0"/>
              <a:t>19</a:t>
            </a:fld>
            <a:endParaRPr lang="en-US"/>
          </a:p>
        </p:txBody>
      </p:sp>
    </p:spTree>
    <p:extLst>
      <p:ext uri="{BB962C8B-B14F-4D97-AF65-F5344CB8AC3E}">
        <p14:creationId xmlns:p14="http://schemas.microsoft.com/office/powerpoint/2010/main" val="181504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40250"/>
          </a:xfrm>
        </p:spPr>
        <p: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Recognizing the importance of diversity and inclusion, AONL continues to find ways to include diverse perspectives.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t>AONL added the appointed board member positions in 2014 to increase the diversity of thought on the AONL board. WE are currently re-evaluating the  process for selecting appointed board members and other strategies to improve and sustain diversity and inclusion in the organization</a:t>
            </a:r>
          </a:p>
          <a:p>
            <a:r>
              <a:rPr lang="en-US" b="1" dirty="0"/>
              <a:t> </a:t>
            </a:r>
            <a:endParaRPr lang="en-US" dirty="0"/>
          </a:p>
          <a:p>
            <a:pPr marL="171450" indent="-171450">
              <a:buFont typeface="Arial" panose="020B0604020202020204" pitchFamily="34" charset="0"/>
              <a:buChar char="•"/>
            </a:pPr>
            <a:r>
              <a:rPr lang="en-US" dirty="0">
                <a:solidFill>
                  <a:srgbClr val="7B6D65"/>
                </a:solidFill>
              </a:rPr>
              <a:t>In addition to adding diversity to the AONL board, we tasked the AONL committees to include this in their work. The education committee creates leadership development programs for nurses along the career trajectory but also diversified how we offer our programs. From in-person sessions, to webinars to our new learning management system, we offer leadership development and content using a number of educational vehicles.</a:t>
            </a:r>
          </a:p>
          <a:p>
            <a:pPr marL="171450" indent="-171450">
              <a:buFont typeface="Arial" panose="020B0604020202020204" pitchFamily="34" charset="0"/>
              <a:buChar char="•"/>
            </a:pPr>
            <a:endParaRPr lang="en-US" dirty="0">
              <a:solidFill>
                <a:srgbClr val="7B6D65"/>
              </a:solidFill>
            </a:endParaRPr>
          </a:p>
          <a:p>
            <a:pPr marL="171450" indent="-171450">
              <a:buFont typeface="Arial" panose="020B0604020202020204" pitchFamily="34" charset="0"/>
              <a:buChar char="•"/>
            </a:pPr>
            <a:r>
              <a:rPr lang="en-US" dirty="0">
                <a:solidFill>
                  <a:srgbClr val="7B6D65"/>
                </a:solidFill>
              </a:rPr>
              <a:t>The continuum of care committee is tasked with </a:t>
            </a:r>
            <a:r>
              <a:rPr lang="en-US" dirty="0"/>
              <a:t>developing  initiatives to support the expanding role of nurse leaders across the continuum of care.</a:t>
            </a:r>
          </a:p>
          <a:p>
            <a:pPr marL="171450" indent="-171450">
              <a:buFont typeface="Arial" panose="020B0604020202020204" pitchFamily="34" charset="0"/>
              <a:buChar char="•"/>
            </a:pPr>
            <a:endParaRPr lang="en-US" dirty="0">
              <a:solidFill>
                <a:srgbClr val="7B6D65"/>
              </a:solidFill>
            </a:endParaRPr>
          </a:p>
          <a:p>
            <a:pPr marL="171450" indent="-171450">
              <a:buFont typeface="Arial" panose="020B0604020202020204" pitchFamily="34" charset="0"/>
              <a:buChar char="•"/>
            </a:pPr>
            <a:r>
              <a:rPr lang="en-US" dirty="0">
                <a:solidFill>
                  <a:srgbClr val="7B6D65"/>
                </a:solidFill>
              </a:rPr>
              <a:t>Membership committee was tasked with s</a:t>
            </a:r>
            <a:r>
              <a:rPr lang="en-US" dirty="0"/>
              <a:t>upporting and implementing membership recruitment and retention strategies to grow and strengthen the diversity of age, level of responsibility and organization setting of the AONL membership. </a:t>
            </a:r>
          </a:p>
          <a:p>
            <a:pPr marL="171450" indent="-171450">
              <a:buFont typeface="Arial" panose="020B0604020202020204" pitchFamily="34" charset="0"/>
              <a:buChar char="•"/>
            </a:pPr>
            <a:endParaRPr lang="en-US" dirty="0">
              <a:solidFill>
                <a:srgbClr val="7B6D65"/>
              </a:solidFill>
            </a:endParaRPr>
          </a:p>
          <a:p>
            <a:pPr marL="285750" indent="-285750">
              <a:buFont typeface="Arial" panose="020B0604020202020204" pitchFamily="34" charset="0"/>
              <a:buChar char="•"/>
            </a:pPr>
            <a:r>
              <a:rPr lang="en-US" dirty="0">
                <a:solidFill>
                  <a:srgbClr val="7B6D65"/>
                </a:solidFill>
              </a:rPr>
              <a:t>At the recommendation of the membership committee, </a:t>
            </a:r>
            <a:r>
              <a:rPr lang="en-US" dirty="0"/>
              <a:t>AONL launched a Young Professional Voices recognition program to honor nurse leaders, at all levels, titles and organization settings, who exhibit significant potential as a health care leader and demonstrate exemplary leadership within their organization, community and the nursing profession. </a:t>
            </a:r>
          </a:p>
        </p:txBody>
      </p:sp>
      <p:sp>
        <p:nvSpPr>
          <p:cNvPr id="4" name="Slide Number Placeholder 3"/>
          <p:cNvSpPr>
            <a:spLocks noGrp="1"/>
          </p:cNvSpPr>
          <p:nvPr>
            <p:ph type="sldNum" sz="quarter" idx="10"/>
          </p:nvPr>
        </p:nvSpPr>
        <p:spPr/>
        <p:txBody>
          <a:bodyPr/>
          <a:lstStyle/>
          <a:p>
            <a:fld id="{12BFE24B-C0A5-44FD-8B59-CFA9EFB58395}" type="slidenum">
              <a:rPr lang="en-US" smtClean="0"/>
              <a:t>21</a:t>
            </a:fld>
            <a:endParaRPr lang="en-US"/>
          </a:p>
        </p:txBody>
      </p:sp>
    </p:spTree>
    <p:extLst>
      <p:ext uri="{BB962C8B-B14F-4D97-AF65-F5344CB8AC3E}">
        <p14:creationId xmlns:p14="http://schemas.microsoft.com/office/powerpoint/2010/main" val="4272541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1272"/>
          </a:xfrm>
        </p:spPr>
        <p:txBody>
          <a:bodyPr/>
          <a:lstStyle/>
          <a:p>
            <a:endParaRPr lang="en-US" dirty="0"/>
          </a:p>
          <a:p>
            <a:r>
              <a:rPr lang="en-US" dirty="0"/>
              <a:t>AONL launched a fellow designation to recognize outstanding nurse leaders who made significant contributions to AONL and the specialty of nursing leadership. AONL will honoree the inaugural class of 18 nurse leaders at our Annual Meeting April 11 in San Diego. </a:t>
            </a:r>
          </a:p>
          <a:p>
            <a:endParaRPr lang="en-US" dirty="0"/>
          </a:p>
          <a:p>
            <a:r>
              <a:rPr lang="en-US" dirty="0"/>
              <a:t>The AONL fellow designation criteria includes AONL membership for seven years, and evidence of contributions to nursing leadership practice and AONL. A committee comprised of appointed volunteers reviewed the applications using pre-established, rigorous and defined standards. The AONL Board then approved the review committee’s selections. AONL will announce the fellow credential at its Annual Meeting in April.</a:t>
            </a:r>
          </a:p>
          <a:p>
            <a:endParaRPr lang="en-US" dirty="0"/>
          </a:p>
        </p:txBody>
      </p:sp>
      <p:sp>
        <p:nvSpPr>
          <p:cNvPr id="4" name="Slide Number Placeholder 3"/>
          <p:cNvSpPr>
            <a:spLocks noGrp="1"/>
          </p:cNvSpPr>
          <p:nvPr>
            <p:ph type="sldNum" sz="quarter" idx="10"/>
          </p:nvPr>
        </p:nvSpPr>
        <p:spPr/>
        <p:txBody>
          <a:bodyPr/>
          <a:lstStyle/>
          <a:p>
            <a:fld id="{12BFE24B-C0A5-44FD-8B59-CFA9EFB58395}" type="slidenum">
              <a:rPr lang="en-US" smtClean="0"/>
              <a:t>23</a:t>
            </a:fld>
            <a:endParaRPr lang="en-US"/>
          </a:p>
        </p:txBody>
      </p:sp>
    </p:spTree>
    <p:extLst>
      <p:ext uri="{BB962C8B-B14F-4D97-AF65-F5344CB8AC3E}">
        <p14:creationId xmlns:p14="http://schemas.microsoft.com/office/powerpoint/2010/main" val="3548959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seen these forces at work here – in our hospital/health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Patient expectations have transformed our approach. At the same time, we have transformed what we can deliver.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regulatory environment is uncertain.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have to become comfortable uncertainty and work together as a field to create our future desired state.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Public funding is limited.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Federal and state governments are troubled by rising per capita spending on health care and growing budget deficits, and must make tough choices as to which priorities to fund.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are experiencing intensifying cost pressures.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aging population, a rise in chronic disease and declining reimbursement all contribute to these pressures.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There are a variety of stakeholders seeking new innovations.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Individuals are increasingly viewing health care through a consumer lens and connecting in ways that make sense in today’s digital world.  Providers are also looking for streamlined processes and technologies to provide seamless, coordinate care.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are experiencing the development of new business models, services, scale and scope.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move from volume to value-based health care has spurred different delivery models, such as accountable care organizations, patient-centered medical homes and bundled payments. To aid this movement, we have a renewed focus on population health management, new technologies and data analytics.  Additionally, we have new models of interaction and data sources, including telehealth, wearables and mobile devices and apps.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Patients and families expect better value.  And patients and families are shouldering more of the costs.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Affordability of health care is an urgent health care problem facing Americans. 92% of all Americans, regardless of political affiliation, think that all Americans should have the right to affordable health care. There is no simple way to address the myriad of societal, systemic, and operational factors that impact affordability. Moving the needle will require all health care participants – consumers, payers, hospitals, pharmaceutical companies, and community organizations – to innovate and adapt.</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Disruptors are entering the market, and are offering new thought leadership and solutions.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Forces such as the rise of consumerism and the new digital economy are prompting changes in the way health care is delivered and how providers interact with patients. These massive transformations make the health care field ripe for disruptive innovations as entrants from inside and outside of health care look for new ways to deliver services … and new services to deliver.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are experiencing shifts in the population, including an older population, more millennials in the workplace and a rise in chronic disease.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U.S. population is aging.  In 1970, 10% of adults were older than 65. In 2030, 20% of adults will be older than 65.  These factors call for a differently designed age-friendly care delivery model that responds to older patients’ personal preferences, medical needs and values.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Millennials are the largest generation in the United States workforce, at 35%. This may change the way we work and communicate. Health care must address their concerns and develop their skills.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Americans with multiple chronic conditions is rapidly on the rise—149 million today—and is expected to increase to 171 million by 2030. As we work to keep patients healthy this impacts the work we do both in and out of the hospital.</a:t>
            </a:r>
          </a:p>
        </p:txBody>
      </p:sp>
      <p:sp>
        <p:nvSpPr>
          <p:cNvPr id="4" name="Slide Number Placeholder 3"/>
          <p:cNvSpPr>
            <a:spLocks noGrp="1"/>
          </p:cNvSpPr>
          <p:nvPr>
            <p:ph type="sldNum" sz="quarter" idx="10"/>
          </p:nvPr>
        </p:nvSpPr>
        <p:spPr/>
        <p:txBody>
          <a:bodyPr/>
          <a:lstStyle/>
          <a:p>
            <a:fld id="{0213E13E-52CF-F543-8764-EBC95761D9BC}" type="slidenum">
              <a:rPr lang="en-US" smtClean="0"/>
              <a:t>24</a:t>
            </a:fld>
            <a:endParaRPr lang="en-US"/>
          </a:p>
        </p:txBody>
      </p:sp>
    </p:spTree>
    <p:extLst>
      <p:ext uri="{BB962C8B-B14F-4D97-AF65-F5344CB8AC3E}">
        <p14:creationId xmlns:p14="http://schemas.microsoft.com/office/powerpoint/2010/main" val="131250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C26611-387B-42B4-BF63-8561B1050460}" type="slidenum">
              <a:rPr lang="en-US" smtClean="0"/>
              <a:t>3</a:t>
            </a:fld>
            <a:endParaRPr lang="en-US"/>
          </a:p>
        </p:txBody>
      </p:sp>
    </p:spTree>
    <p:extLst>
      <p:ext uri="{BB962C8B-B14F-4D97-AF65-F5344CB8AC3E}">
        <p14:creationId xmlns:p14="http://schemas.microsoft.com/office/powerpoint/2010/main" val="161782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C26611-387B-42B4-BF63-8561B1050460}" type="slidenum">
              <a:rPr lang="en-US" smtClean="0"/>
              <a:t>4</a:t>
            </a:fld>
            <a:endParaRPr lang="en-US"/>
          </a:p>
        </p:txBody>
      </p:sp>
    </p:spTree>
    <p:extLst>
      <p:ext uri="{BB962C8B-B14F-4D97-AF65-F5344CB8AC3E}">
        <p14:creationId xmlns:p14="http://schemas.microsoft.com/office/powerpoint/2010/main" val="356357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1AAE5-D434-42E9-96A0-2F4A2F993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organization’s executive name continues is potentially limiting in terms of membership from non-executive level nurses. </a:t>
            </a:r>
          </a:p>
          <a:p>
            <a:r>
              <a:rPr lang="en-US" dirty="0"/>
              <a:t> </a:t>
            </a:r>
          </a:p>
          <a:p>
            <a:pPr lvl="0"/>
            <a:r>
              <a:rPr lang="en-US" dirty="0"/>
              <a:t>The organization believes every nurse is a leader and is dedicated to inclusivity of all nurse leaders. Our strategic priorities and core work aim to support all nurses in their leadership journey. </a:t>
            </a:r>
          </a:p>
          <a:p>
            <a:r>
              <a:rPr lang="en-US" b="1" dirty="0"/>
              <a:t>Branding Work</a:t>
            </a:r>
            <a:endParaRPr lang="en-US" dirty="0"/>
          </a:p>
          <a:p>
            <a:pPr lvl="0"/>
            <a:r>
              <a:rPr lang="en-US" dirty="0"/>
              <a:t>We wanted to hear the field’s perception of AONL so we commissioned a study perceptions of the AONL brand among AONL members, former members and non-members. We listened. Learned. We are changing our name to the American Organization for Nursing Leadership. </a:t>
            </a:r>
            <a:br>
              <a:rPr lang="en-US" dirty="0"/>
            </a:br>
            <a:endParaRPr lang="en-US" dirty="0"/>
          </a:p>
          <a:p>
            <a:r>
              <a:rPr lang="en-US" dirty="0"/>
              <a:t>We learned the name “American Organization of Nurse Executives” was a significant barrier to engagement, limiting the organization’s ability to focus on all nurse leaders, regardless of title or setting. </a:t>
            </a:r>
          </a:p>
        </p:txBody>
      </p:sp>
      <p:sp>
        <p:nvSpPr>
          <p:cNvPr id="4" name="Slide Number Placeholder 3"/>
          <p:cNvSpPr>
            <a:spLocks noGrp="1"/>
          </p:cNvSpPr>
          <p:nvPr>
            <p:ph type="sldNum" sz="quarter" idx="10"/>
          </p:nvPr>
        </p:nvSpPr>
        <p:spPr/>
        <p:txBody>
          <a:bodyPr/>
          <a:lstStyle/>
          <a:p>
            <a:fld id="{B8C26611-387B-42B4-BF63-8561B1050460}" type="slidenum">
              <a:rPr lang="en-US" smtClean="0"/>
              <a:t>8</a:t>
            </a:fld>
            <a:endParaRPr lang="en-US"/>
          </a:p>
        </p:txBody>
      </p:sp>
    </p:spTree>
    <p:extLst>
      <p:ext uri="{BB962C8B-B14F-4D97-AF65-F5344CB8AC3E}">
        <p14:creationId xmlns:p14="http://schemas.microsoft.com/office/powerpoint/2010/main" val="139459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introducing new brand</a:t>
            </a:r>
          </a:p>
          <a:p>
            <a:r>
              <a:rPr lang="en-US" dirty="0"/>
              <a:t>https://youtu.be/lZQJQW-Zsgk</a:t>
            </a:r>
          </a:p>
        </p:txBody>
      </p:sp>
      <p:sp>
        <p:nvSpPr>
          <p:cNvPr id="4" name="Slide Number Placeholder 3"/>
          <p:cNvSpPr>
            <a:spLocks noGrp="1"/>
          </p:cNvSpPr>
          <p:nvPr>
            <p:ph type="sldNum" sz="quarter" idx="10"/>
          </p:nvPr>
        </p:nvSpPr>
        <p:spPr/>
        <p:txBody>
          <a:bodyPr/>
          <a:lstStyle/>
          <a:p>
            <a:fld id="{B8C26611-387B-42B4-BF63-8561B1050460}" type="slidenum">
              <a:rPr lang="en-US" smtClean="0"/>
              <a:t>11</a:t>
            </a:fld>
            <a:endParaRPr lang="en-US"/>
          </a:p>
        </p:txBody>
      </p:sp>
    </p:spTree>
    <p:extLst>
      <p:ext uri="{BB962C8B-B14F-4D97-AF65-F5344CB8AC3E}">
        <p14:creationId xmlns:p14="http://schemas.microsoft.com/office/powerpoint/2010/main" val="204985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C26611-387B-42B4-BF63-8561B1050460}" type="slidenum">
              <a:rPr lang="en-US" smtClean="0"/>
              <a:t>12</a:t>
            </a:fld>
            <a:endParaRPr lang="en-US"/>
          </a:p>
        </p:txBody>
      </p:sp>
    </p:spTree>
    <p:extLst>
      <p:ext uri="{BB962C8B-B14F-4D97-AF65-F5344CB8AC3E}">
        <p14:creationId xmlns:p14="http://schemas.microsoft.com/office/powerpoint/2010/main" val="3820791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7B6D65"/>
                </a:solidFill>
              </a:rPr>
              <a:t>While AONL has always been active in advocacy, our 2018 member needs assessment indicated members ranked advocacy and the number one role they look to AONL</a:t>
            </a:r>
            <a:r>
              <a:rPr lang="en-US" b="1" baseline="0" dirty="0">
                <a:solidFill>
                  <a:srgbClr val="7B6D65"/>
                </a:solidFill>
              </a:rPr>
              <a:t> </a:t>
            </a:r>
            <a:r>
              <a:rPr lang="en-US" b="1" dirty="0">
                <a:solidFill>
                  <a:srgbClr val="7B6D65"/>
                </a:solidFill>
              </a:rPr>
              <a:t>to play.</a:t>
            </a:r>
          </a:p>
          <a:p>
            <a:endParaRPr lang="en-US" b="1" dirty="0">
              <a:solidFill>
                <a:srgbClr val="7B6D65"/>
              </a:solidFill>
            </a:endParaRPr>
          </a:p>
          <a:p>
            <a:r>
              <a:rPr lang="en-US" b="1" dirty="0">
                <a:solidFill>
                  <a:srgbClr val="7B6D65"/>
                </a:solidFill>
              </a:rPr>
              <a:t>As such, AONL is re-energizing our advocacy efforts in terms of how we advocate nationally at the organizational level but also how we engage our affiliates and grassroots members. </a:t>
            </a:r>
          </a:p>
          <a:p>
            <a:endParaRPr lang="en-US" b="1" dirty="0">
              <a:solidFill>
                <a:srgbClr val="7B6D65"/>
              </a:solidFill>
            </a:endParaRPr>
          </a:p>
          <a:p>
            <a:r>
              <a:rPr lang="en-US" b="1" dirty="0">
                <a:solidFill>
                  <a:srgbClr val="7B6D65"/>
                </a:solidFill>
              </a:rPr>
              <a:t>AONL’s advocacy agenda aligns with the AHA’s to</a:t>
            </a:r>
            <a:r>
              <a:rPr lang="en-US" dirty="0"/>
              <a:t> </a:t>
            </a:r>
          </a:p>
          <a:p>
            <a:pPr marL="171450" indent="-171450">
              <a:buFont typeface="Arial" panose="020B0604020202020204" pitchFamily="34" charset="0"/>
              <a:buChar char="•"/>
            </a:pPr>
            <a:r>
              <a:rPr lang="en-US" dirty="0"/>
              <a:t>sustain gains in health coverage; </a:t>
            </a:r>
          </a:p>
          <a:p>
            <a:pPr marL="171450" indent="-171450">
              <a:buFont typeface="Arial" panose="020B0604020202020204" pitchFamily="34" charset="0"/>
              <a:buChar char="•"/>
            </a:pPr>
            <a:r>
              <a:rPr lang="en-US" dirty="0"/>
              <a:t>protect patient access to care;</a:t>
            </a:r>
          </a:p>
          <a:p>
            <a:pPr marL="171450" indent="-171450">
              <a:buFont typeface="Arial" panose="020B0604020202020204" pitchFamily="34" charset="0"/>
              <a:buChar char="•"/>
            </a:pPr>
            <a:r>
              <a:rPr lang="en-US" dirty="0"/>
              <a:t>advance health system transformation; </a:t>
            </a:r>
          </a:p>
          <a:p>
            <a:pPr marL="171450" indent="-171450">
              <a:buFont typeface="Arial" panose="020B0604020202020204" pitchFamily="34" charset="0"/>
              <a:buChar char="•"/>
            </a:pPr>
            <a:r>
              <a:rPr lang="en-US" dirty="0"/>
              <a:t>enhance quality and patient safety; </a:t>
            </a:r>
          </a:p>
          <a:p>
            <a:pPr marL="171450" indent="-171450">
              <a:buFont typeface="Arial" panose="020B0604020202020204" pitchFamily="34" charset="0"/>
              <a:buChar char="•"/>
            </a:pPr>
            <a:r>
              <a:rPr lang="en-US" b="1" dirty="0">
                <a:solidFill>
                  <a:srgbClr val="7B6D65"/>
                </a:solidFill>
              </a:rPr>
              <a:t>Promote regulatory relief</a:t>
            </a:r>
          </a:p>
          <a:p>
            <a:pPr marL="171450" indent="-171450">
              <a:buFont typeface="Arial" panose="020B0604020202020204" pitchFamily="34" charset="0"/>
              <a:buChar char="•"/>
            </a:pPr>
            <a:r>
              <a:rPr lang="en-US" b="1" dirty="0">
                <a:solidFill>
                  <a:srgbClr val="7B6D65"/>
                </a:solidFill>
              </a:rPr>
              <a:t>Strengthen the nursing workforce</a:t>
            </a:r>
          </a:p>
          <a:p>
            <a:pPr marL="171450" indent="-171450">
              <a:buFont typeface="Arial" panose="020B0604020202020204" pitchFamily="34" charset="0"/>
              <a:buChar char="•"/>
            </a:pPr>
            <a:endParaRPr lang="en-US" b="1" dirty="0">
              <a:solidFill>
                <a:srgbClr val="7B6D65"/>
              </a:solidFill>
            </a:endParaRPr>
          </a:p>
          <a:p>
            <a:pPr marL="171450" indent="-171450">
              <a:buFont typeface="Arial" panose="020B0604020202020204" pitchFamily="34" charset="0"/>
              <a:buChar char="•"/>
            </a:pPr>
            <a:r>
              <a:rPr lang="en-US" b="1" dirty="0">
                <a:solidFill>
                  <a:srgbClr val="7B6D65"/>
                </a:solidFill>
              </a:rPr>
              <a:t>We create agents of change through grassroots advocacy and influence. AONL Advocacy Day is our most visible representation of this. Join us May 15 in Washington DC.</a:t>
            </a:r>
          </a:p>
          <a:p>
            <a:pPr marL="171450" indent="-171450">
              <a:buFont typeface="Arial" panose="020B0604020202020204" pitchFamily="34" charset="0"/>
              <a:buChar char="•"/>
            </a:pPr>
            <a:r>
              <a:rPr lang="en-US" b="1" dirty="0">
                <a:solidFill>
                  <a:srgbClr val="7B6D65"/>
                </a:solidFill>
              </a:rPr>
              <a:t>We also engage our individual members to contact their legislators through action alerts.  These messages notify advocates of key legislation pending and allow people to easily send a message to their legislators.</a:t>
            </a:r>
          </a:p>
          <a:p>
            <a:pPr marL="171450" indent="-171450">
              <a:buFont typeface="Arial" panose="020B0604020202020204" pitchFamily="34" charset="0"/>
              <a:buChar char="•"/>
            </a:pPr>
            <a:r>
              <a:rPr lang="en-US" b="1" dirty="0">
                <a:solidFill>
                  <a:srgbClr val="7B6D65"/>
                </a:solidFill>
              </a:rPr>
              <a:t>AONL works with coalition partners- like the nursing community- to advocate for legislative  and regulatory solutions to workforce and finding issues using a unified voice.</a:t>
            </a:r>
          </a:p>
        </p:txBody>
      </p:sp>
    </p:spTree>
    <p:extLst>
      <p:ext uri="{BB962C8B-B14F-4D97-AF65-F5344CB8AC3E}">
        <p14:creationId xmlns:p14="http://schemas.microsoft.com/office/powerpoint/2010/main" val="328201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https://youtu.be/8hgdnH2G74g</a:t>
            </a:r>
          </a:p>
        </p:txBody>
      </p:sp>
      <p:sp>
        <p:nvSpPr>
          <p:cNvPr id="4" name="Slide Number Placeholder 3"/>
          <p:cNvSpPr>
            <a:spLocks noGrp="1"/>
          </p:cNvSpPr>
          <p:nvPr>
            <p:ph type="sldNum" sz="quarter" idx="10"/>
          </p:nvPr>
        </p:nvSpPr>
        <p:spPr/>
        <p:txBody>
          <a:bodyPr/>
          <a:lstStyle/>
          <a:p>
            <a:fld id="{B8C26611-387B-42B4-BF63-8561B1050460}" type="slidenum">
              <a:rPr lang="en-US" smtClean="0"/>
              <a:t>14</a:t>
            </a:fld>
            <a:endParaRPr lang="en-US"/>
          </a:p>
        </p:txBody>
      </p:sp>
    </p:spTree>
    <p:extLst>
      <p:ext uri="{BB962C8B-B14F-4D97-AF65-F5344CB8AC3E}">
        <p14:creationId xmlns:p14="http://schemas.microsoft.com/office/powerpoint/2010/main" val="15308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47503"/>
            <a:ext cx="7772400" cy="547788"/>
          </a:xfrm>
          <a:prstGeom prst="rect">
            <a:avLst/>
          </a:prstGeom>
        </p:spPr>
        <p:txBody>
          <a:bodyPr anchor="b">
            <a:normAutofit/>
          </a:bodyPr>
          <a:lstStyle>
            <a:lvl1pPr algn="l">
              <a:defRPr sz="34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4272291"/>
            <a:ext cx="7772400"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a:extLst>
              <a:ext uri="{FF2B5EF4-FFF2-40B4-BE49-F238E27FC236}">
                <a16:creationId xmlns:a16="http://schemas.microsoft.com/office/drawing/2014/main" id="{689B6584-06FA-DA4D-9A26-86E97F813A0E}"/>
              </a:ext>
            </a:extLst>
          </p:cNvPr>
          <p:cNvPicPr>
            <a:picLocks noChangeAspect="1"/>
          </p:cNvPicPr>
          <p:nvPr userDrawn="1"/>
        </p:nvPicPr>
        <p:blipFill>
          <a:blip r:embed="rId2"/>
          <a:stretch>
            <a:fillRect/>
          </a:stretch>
        </p:blipFill>
        <p:spPr>
          <a:xfrm>
            <a:off x="-3050" y="-2287"/>
            <a:ext cx="9147051" cy="3014993"/>
          </a:xfrm>
          <a:prstGeom prst="rect">
            <a:avLst/>
          </a:prstGeom>
          <a:ln>
            <a:noFill/>
          </a:ln>
        </p:spPr>
      </p:pic>
    </p:spTree>
    <p:extLst>
      <p:ext uri="{BB962C8B-B14F-4D97-AF65-F5344CB8AC3E}">
        <p14:creationId xmlns:p14="http://schemas.microsoft.com/office/powerpoint/2010/main" val="75277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013F48-0A3D-C44C-9942-EBD50F1C08B0}"/>
              </a:ext>
            </a:extLst>
          </p:cNvPr>
          <p:cNvSpPr>
            <a:spLocks noGrp="1"/>
          </p:cNvSpPr>
          <p:nvPr>
            <p:ph type="title"/>
          </p:nvPr>
        </p:nvSpPr>
        <p:spPr>
          <a:xfrm>
            <a:off x="279734" y="331438"/>
            <a:ext cx="8604385" cy="597401"/>
          </a:xfrm>
          <a:prstGeom prst="rect">
            <a:avLst/>
          </a:prstGeom>
        </p:spPr>
        <p:txBody>
          <a:bodyPr>
            <a:normAutofit/>
          </a:bodyPr>
          <a:lstStyle>
            <a:lvl1pPr>
              <a:defRPr sz="30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D1DB9A19-9B89-324E-BE8B-C1A84E944288}"/>
              </a:ext>
            </a:extLst>
          </p:cNvPr>
          <p:cNvSpPr>
            <a:spLocks noGrp="1"/>
          </p:cNvSpPr>
          <p:nvPr>
            <p:ph idx="10"/>
          </p:nvPr>
        </p:nvSpPr>
        <p:spPr>
          <a:xfrm>
            <a:off x="279735" y="1129794"/>
            <a:ext cx="8604384" cy="4351338"/>
          </a:xfrm>
          <a:prstGeom prst="rect">
            <a:avLst/>
          </a:prstGeom>
        </p:spPr>
        <p:txBody>
          <a:bodyPr/>
          <a:lstStyle>
            <a:lvl1pPr marL="1714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5143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8572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2001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15430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79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013F48-0A3D-C44C-9942-EBD50F1C08B0}"/>
              </a:ext>
            </a:extLst>
          </p:cNvPr>
          <p:cNvSpPr>
            <a:spLocks noGrp="1"/>
          </p:cNvSpPr>
          <p:nvPr>
            <p:ph type="title"/>
          </p:nvPr>
        </p:nvSpPr>
        <p:spPr>
          <a:xfrm>
            <a:off x="279734" y="331438"/>
            <a:ext cx="8604385" cy="597401"/>
          </a:xfrm>
          <a:prstGeom prst="rect">
            <a:avLst/>
          </a:prstGeom>
        </p:spPr>
        <p:txBody>
          <a:bodyPr>
            <a:normAutofit/>
          </a:bodyPr>
          <a:lstStyle>
            <a:lvl1pPr>
              <a:defRPr sz="3000" b="1">
                <a:solidFill>
                  <a:srgbClr val="00308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D1DB9A19-9B89-324E-BE8B-C1A84E944288}"/>
              </a:ext>
            </a:extLst>
          </p:cNvPr>
          <p:cNvSpPr>
            <a:spLocks noGrp="1"/>
          </p:cNvSpPr>
          <p:nvPr>
            <p:ph idx="10"/>
          </p:nvPr>
        </p:nvSpPr>
        <p:spPr>
          <a:xfrm>
            <a:off x="279735" y="1129794"/>
            <a:ext cx="8604384" cy="4351338"/>
          </a:xfrm>
          <a:prstGeom prst="rect">
            <a:avLst/>
          </a:prstGeom>
        </p:spPr>
        <p:txBody>
          <a:bodyPr/>
          <a:lstStyle>
            <a:lvl1pPr marL="1714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1pPr>
            <a:lvl2pPr marL="5143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2pPr>
            <a:lvl3pPr marL="8572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3pPr>
            <a:lvl4pPr marL="12001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4pPr>
            <a:lvl5pPr marL="1543050" indent="-171450">
              <a:buClr>
                <a:srgbClr val="9D2235"/>
              </a:buClr>
              <a:buFont typeface="Wingdings" pitchFamily="2" charset="2"/>
              <a:buChar cha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353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97E4C-3779-42C3-9144-AAE922D37FE0}" type="datetimeFigureOut">
              <a:rPr lang="en-US" smtClean="0"/>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392D4D-DACC-44EE-81DE-DFEFE629E314}" type="slidenum">
              <a:rPr lang="en-US" smtClean="0"/>
              <a:t>‹#›</a:t>
            </a:fld>
            <a:endParaRPr lang="en-US"/>
          </a:p>
        </p:txBody>
      </p:sp>
    </p:spTree>
    <p:extLst>
      <p:ext uri="{BB962C8B-B14F-4D97-AF65-F5344CB8AC3E}">
        <p14:creationId xmlns:p14="http://schemas.microsoft.com/office/powerpoint/2010/main" val="54021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97E4C-3779-42C3-9144-AAE922D37FE0}"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392D4D-DACC-44EE-81DE-DFEFE629E314}" type="slidenum">
              <a:rPr lang="en-US" smtClean="0"/>
              <a:t>‹#›</a:t>
            </a:fld>
            <a:endParaRPr lang="en-US"/>
          </a:p>
        </p:txBody>
      </p:sp>
    </p:spTree>
    <p:extLst>
      <p:ext uri="{BB962C8B-B14F-4D97-AF65-F5344CB8AC3E}">
        <p14:creationId xmlns:p14="http://schemas.microsoft.com/office/powerpoint/2010/main" val="695851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E8B3-3082-1644-A651-3A44346DE2CB}" type="datetimeFigureOut">
              <a:rPr lang="en-US" smtClean="0"/>
              <a:t>10/14/2019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21C-C3E7-1448-ADBF-649574C87298}" type="slidenum">
              <a:rPr lang="en-US" smtClean="0"/>
              <a:t>‹#›</a:t>
            </a:fld>
            <a:endParaRPr lang="en-US"/>
          </a:p>
        </p:txBody>
      </p:sp>
      <p:sp>
        <p:nvSpPr>
          <p:cNvPr id="7" name="Rectangle 6">
            <a:extLst>
              <a:ext uri="{FF2B5EF4-FFF2-40B4-BE49-F238E27FC236}">
                <a16:creationId xmlns:a16="http://schemas.microsoft.com/office/drawing/2014/main" id="{CF606B0F-9581-9F4E-AFD5-6E43F2A13730}"/>
              </a:ext>
            </a:extLst>
          </p:cNvPr>
          <p:cNvSpPr/>
          <p:nvPr userDrawn="1"/>
        </p:nvSpPr>
        <p:spPr>
          <a:xfrm>
            <a:off x="1" y="6566716"/>
            <a:ext cx="9143999" cy="291285"/>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Content Placeholder 2">
            <a:extLst>
              <a:ext uri="{FF2B5EF4-FFF2-40B4-BE49-F238E27FC236}">
                <a16:creationId xmlns:a16="http://schemas.microsoft.com/office/drawing/2014/main" id="{0A9A5401-06E8-7448-BC86-B3420F19C2EC}"/>
              </a:ext>
            </a:extLst>
          </p:cNvPr>
          <p:cNvSpPr txBox="1">
            <a:spLocks/>
          </p:cNvSpPr>
          <p:nvPr userDrawn="1"/>
        </p:nvSpPr>
        <p:spPr>
          <a:xfrm>
            <a:off x="346548" y="969590"/>
            <a:ext cx="816880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D2235"/>
              </a:buClr>
              <a:buFont typeface="Wingdings" pitchFamily="2" charset="2"/>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85179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 id="214748366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lZQJQW-Zsgk" TargetMode="Externa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8hgdnH2G74g"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EB855F-256F-5A4D-8FFB-C8B86F8628A2}"/>
              </a:ext>
            </a:extLst>
          </p:cNvPr>
          <p:cNvSpPr>
            <a:spLocks noGrp="1"/>
          </p:cNvSpPr>
          <p:nvPr>
            <p:ph type="ctrTitle"/>
          </p:nvPr>
        </p:nvSpPr>
        <p:spPr>
          <a:xfrm>
            <a:off x="685800" y="3033346"/>
            <a:ext cx="8170817" cy="1371420"/>
          </a:xfrm>
        </p:spPr>
        <p:txBody>
          <a:bodyPr>
            <a:noAutofit/>
          </a:bodyPr>
          <a:lstStyle/>
          <a:p>
            <a:r>
              <a:rPr lang="en-US" sz="3200" dirty="0"/>
              <a:t>AONL’S Future Direction: Nurses Shaping Health Care and Advancing Health</a:t>
            </a:r>
          </a:p>
        </p:txBody>
      </p:sp>
      <p:sp>
        <p:nvSpPr>
          <p:cNvPr id="5" name="Subtitle 2">
            <a:extLst>
              <a:ext uri="{FF2B5EF4-FFF2-40B4-BE49-F238E27FC236}">
                <a16:creationId xmlns:a16="http://schemas.microsoft.com/office/drawing/2014/main" id="{89EB4301-2719-7849-BB79-8AD14E681D2C}"/>
              </a:ext>
            </a:extLst>
          </p:cNvPr>
          <p:cNvSpPr>
            <a:spLocks noGrp="1"/>
          </p:cNvSpPr>
          <p:nvPr>
            <p:ph type="subTitle" idx="1"/>
          </p:nvPr>
        </p:nvSpPr>
        <p:spPr>
          <a:xfrm>
            <a:off x="685800" y="4498109"/>
            <a:ext cx="8873836" cy="1586220"/>
          </a:xfrm>
        </p:spPr>
        <p:txBody>
          <a:bodyPr>
            <a:normAutofit/>
          </a:bodyPr>
          <a:lstStyle/>
          <a:p>
            <a:r>
              <a:rPr lang="en-US" sz="2600" dirty="0"/>
              <a:t>Indiana Organization of Nurse Executives</a:t>
            </a:r>
          </a:p>
          <a:p>
            <a:r>
              <a:rPr lang="en-US" sz="2600" dirty="0"/>
              <a:t>Mary Beth Kingston PhD, RN, NEA-BC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55" y="5539154"/>
            <a:ext cx="8610618" cy="905608"/>
          </a:xfrm>
          <a:prstGeom prst="rect">
            <a:avLst/>
          </a:prstGeom>
        </p:spPr>
      </p:pic>
    </p:spTree>
    <p:extLst>
      <p:ext uri="{BB962C8B-B14F-4D97-AF65-F5344CB8AC3E}">
        <p14:creationId xmlns:p14="http://schemas.microsoft.com/office/powerpoint/2010/main" val="308920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07D3-DDC0-4FE9-B355-A44390532F79}"/>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3100">
                <a:solidFill>
                  <a:srgbClr val="FFFFFF"/>
                </a:solidFill>
                <a:latin typeface="+mj-lt"/>
                <a:cs typeface="+mj-cs"/>
              </a:rPr>
              <a:t>Formerly Known as Prince</a:t>
            </a:r>
          </a:p>
        </p:txBody>
      </p:sp>
      <p:pic>
        <p:nvPicPr>
          <p:cNvPr id="5" name="Content Placeholder 4">
            <a:extLst>
              <a:ext uri="{FF2B5EF4-FFF2-40B4-BE49-F238E27FC236}">
                <a16:creationId xmlns:a16="http://schemas.microsoft.com/office/drawing/2014/main" id="{0B0DABFD-9047-493B-A229-3D0BC5B15B89}"/>
              </a:ext>
            </a:extLst>
          </p:cNvPr>
          <p:cNvPicPr>
            <a:picLocks noGrp="1" noChangeAspect="1"/>
          </p:cNvPicPr>
          <p:nvPr>
            <p:ph idx="10"/>
          </p:nvPr>
        </p:nvPicPr>
        <p:blipFill rotWithShape="1">
          <a:blip r:embed="rId2"/>
          <a:srcRect l="7042" r="11388" b="-2"/>
          <a:stretch/>
        </p:blipFill>
        <p:spPr>
          <a:xfrm>
            <a:off x="732188" y="942538"/>
            <a:ext cx="5372416" cy="4808332"/>
          </a:xfrm>
          <a:prstGeom prst="rect">
            <a:avLst/>
          </a:prstGeom>
          <a:effectLst/>
        </p:spPr>
      </p:pic>
    </p:spTree>
    <p:extLst>
      <p:ext uri="{BB962C8B-B14F-4D97-AF65-F5344CB8AC3E}">
        <p14:creationId xmlns:p14="http://schemas.microsoft.com/office/powerpoint/2010/main" val="32344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ZQJQW-Zsgk"/>
          <p:cNvPicPr>
            <a:picLocks noGrp="1" noRot="1" noChangeAspect="1"/>
          </p:cNvPicPr>
          <p:nvPr>
            <p:ph idx="10"/>
            <a:videoFile r:link="rId1"/>
          </p:nvPr>
        </p:nvPicPr>
        <p:blipFill>
          <a:blip r:embed="rId4"/>
          <a:stretch>
            <a:fillRect/>
          </a:stretch>
        </p:blipFill>
        <p:spPr>
          <a:xfrm>
            <a:off x="1031941" y="840509"/>
            <a:ext cx="7504032" cy="4221018"/>
          </a:xfrm>
          <a:prstGeom prst="rect">
            <a:avLst/>
          </a:prstGeom>
        </p:spPr>
      </p:pic>
    </p:spTree>
    <p:extLst>
      <p:ext uri="{BB962C8B-B14F-4D97-AF65-F5344CB8AC3E}">
        <p14:creationId xmlns:p14="http://schemas.microsoft.com/office/powerpoint/2010/main" val="2053082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346548" y="287305"/>
            <a:ext cx="7886700" cy="451997"/>
          </a:xfrm>
        </p:spPr>
        <p:txBody>
          <a:bodyPr>
            <a:noAutofit/>
          </a:bodyPr>
          <a:lstStyle/>
          <a:p>
            <a:r>
              <a:rPr lang="en-US" sz="3200" dirty="0"/>
              <a:t>Slide Title Here</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4294967295"/>
          </p:nvPr>
        </p:nvSpPr>
        <p:spPr>
          <a:xfrm>
            <a:off x="346548" y="969590"/>
            <a:ext cx="8168802" cy="4351338"/>
          </a:xfrm>
          <a:prstGeom prst="rect">
            <a:avLst/>
          </a:prstGeom>
        </p:spPr>
        <p:txBody>
          <a:bodyPr>
            <a:normAutofit/>
          </a:bodyPr>
          <a:lstStyle/>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1</a:t>
            </a: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2</a:t>
            </a: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3</a:t>
            </a:r>
          </a:p>
        </p:txBody>
      </p:sp>
      <p:sp>
        <p:nvSpPr>
          <p:cNvPr id="7" name="Rectangle 6"/>
          <p:cNvSpPr/>
          <p:nvPr/>
        </p:nvSpPr>
        <p:spPr>
          <a:xfrm>
            <a:off x="228600" y="287305"/>
            <a:ext cx="3539067" cy="228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02884" y="513303"/>
            <a:ext cx="7061200" cy="5355312"/>
          </a:xfrm>
          <a:prstGeom prst="rect">
            <a:avLst/>
          </a:prstGeom>
          <a:noFill/>
        </p:spPr>
        <p:txBody>
          <a:bodyPr wrap="square" rtlCol="0">
            <a:spAutoFit/>
          </a:bodyPr>
          <a:lstStyle/>
          <a:p>
            <a:pPr>
              <a:buClr>
                <a:srgbClr val="9D2235"/>
              </a:buClr>
              <a:buFont typeface="Wingdings" pitchFamily="2" charset="2"/>
              <a:buChar char="§"/>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b="1" dirty="0">
                <a:solidFill>
                  <a:schemeClr val="tx1">
                    <a:lumMod val="65000"/>
                    <a:lumOff val="35000"/>
                  </a:schemeClr>
                </a:solidFill>
                <a:latin typeface="Arial" panose="020B0604020202020204" pitchFamily="34" charset="0"/>
                <a:cs typeface="Arial" panose="020B0604020202020204" pitchFamily="34" charset="0"/>
              </a:rPr>
              <a:t>PRIORITY 1</a:t>
            </a:r>
            <a:r>
              <a:rPr lang="en-US" dirty="0">
                <a:solidFill>
                  <a:schemeClr val="tx1">
                    <a:lumMod val="65000"/>
                    <a:lumOff val="35000"/>
                  </a:schemeClr>
                </a:solidFill>
                <a:latin typeface="Arial" panose="020B0604020202020204" pitchFamily="34" charset="0"/>
                <a:cs typeface="Arial" panose="020B0604020202020204" pitchFamily="34" charset="0"/>
              </a:rPr>
              <a:t>:</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   Advocate for nursing to shape the future of health care</a:t>
            </a:r>
          </a:p>
          <a:p>
            <a:pPr>
              <a:buClr>
                <a:srgbClr val="9D2235"/>
              </a:buClr>
              <a:buFont typeface="Wingdings" pitchFamily="2" charset="2"/>
              <a:buChar cha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b="1" dirty="0">
                <a:solidFill>
                  <a:schemeClr val="tx1">
                    <a:lumMod val="65000"/>
                    <a:lumOff val="35000"/>
                  </a:schemeClr>
                </a:solidFill>
                <a:latin typeface="Arial" panose="020B0604020202020204" pitchFamily="34" charset="0"/>
                <a:cs typeface="Arial" panose="020B0604020202020204" pitchFamily="34" charset="0"/>
              </a:rPr>
              <a:t>PRIORITY 2</a:t>
            </a:r>
            <a:r>
              <a:rPr lang="en-US" dirty="0">
                <a:solidFill>
                  <a:schemeClr val="tx1">
                    <a:lumMod val="65000"/>
                    <a:lumOff val="35000"/>
                  </a:schemeClr>
                </a:solidFill>
                <a:latin typeface="Arial" panose="020B0604020202020204" pitchFamily="34" charset="0"/>
                <a:cs typeface="Arial" panose="020B0604020202020204" pitchFamily="34" charset="0"/>
              </a:rPr>
              <a:t>:</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   Lead and influence the health care workforce</a:t>
            </a:r>
          </a:p>
          <a:p>
            <a:pPr>
              <a:buClr>
                <a:srgbClr val="9D2235"/>
              </a:buClr>
            </a:pPr>
            <a:br>
              <a:rPr lang="en-US"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b="1" dirty="0">
                <a:solidFill>
                  <a:schemeClr val="tx1">
                    <a:lumMod val="65000"/>
                    <a:lumOff val="35000"/>
                  </a:schemeClr>
                </a:solidFill>
                <a:latin typeface="Arial" panose="020B0604020202020204" pitchFamily="34" charset="0"/>
                <a:cs typeface="Arial" panose="020B0604020202020204" pitchFamily="34" charset="0"/>
              </a:rPr>
              <a:t>PRIORITY 3</a:t>
            </a:r>
            <a:r>
              <a:rPr lang="en-US" dirty="0">
                <a:solidFill>
                  <a:schemeClr val="tx1">
                    <a:lumMod val="65000"/>
                    <a:lumOff val="35000"/>
                  </a:schemeClr>
                </a:solidFill>
                <a:latin typeface="Arial" panose="020B0604020202020204" pitchFamily="34" charset="0"/>
                <a:cs typeface="Arial" panose="020B0604020202020204" pitchFamily="34" charset="0"/>
              </a:rPr>
              <a:t>:</a:t>
            </a:r>
          </a:p>
          <a:p>
            <a:pPr>
              <a:buClr>
                <a:srgbClr val="9D2235"/>
              </a:buClr>
            </a:pPr>
            <a:r>
              <a:rPr lang="en-US" dirty="0">
                <a:solidFill>
                  <a:schemeClr val="tx1">
                    <a:lumMod val="65000"/>
                    <a:lumOff val="35000"/>
                  </a:schemeClr>
                </a:solidFill>
                <a:latin typeface="Arial" panose="020B0604020202020204" pitchFamily="34" charset="0"/>
                <a:cs typeface="Arial" panose="020B0604020202020204" pitchFamily="34" charset="0"/>
              </a:rPr>
              <a:t>   Advance and sustain evolving nursing leadership competencies</a:t>
            </a:r>
          </a:p>
          <a:p>
            <a:pPr>
              <a:buClr>
                <a:srgbClr val="9D2235"/>
              </a:buClr>
            </a:pPr>
            <a:br>
              <a:rPr lang="en-US"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b="1" dirty="0">
                <a:solidFill>
                  <a:schemeClr val="tx1">
                    <a:lumMod val="65000"/>
                    <a:lumOff val="35000"/>
                  </a:schemeClr>
                </a:solidFill>
                <a:latin typeface="Arial" panose="020B0604020202020204" pitchFamily="34" charset="0"/>
                <a:cs typeface="Arial" panose="020B0604020202020204" pitchFamily="34" charset="0"/>
              </a:rPr>
              <a:t>PRIORITY 4</a:t>
            </a:r>
            <a:r>
              <a:rPr lang="en-US" dirty="0">
                <a:solidFill>
                  <a:schemeClr val="tx1">
                    <a:lumMod val="65000"/>
                    <a:lumOff val="35000"/>
                  </a:schemeClr>
                </a:solidFill>
                <a:latin typeface="Arial" panose="020B0604020202020204" pitchFamily="34" charset="0"/>
                <a:cs typeface="Arial" panose="020B0604020202020204" pitchFamily="34" charset="0"/>
              </a:rPr>
              <a:t>:</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   Advance and promote affordable, value-based health care</a:t>
            </a:r>
          </a:p>
          <a:p>
            <a:pPr>
              <a:buClr>
                <a:srgbClr val="9D2235"/>
              </a:buClr>
            </a:pPr>
            <a:br>
              <a:rPr lang="en-US"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b="1" dirty="0">
                <a:solidFill>
                  <a:schemeClr val="tx1">
                    <a:lumMod val="65000"/>
                    <a:lumOff val="35000"/>
                  </a:schemeClr>
                </a:solidFill>
                <a:latin typeface="Arial" panose="020B0604020202020204" pitchFamily="34" charset="0"/>
                <a:cs typeface="Arial" panose="020B0604020202020204" pitchFamily="34" charset="0"/>
              </a:rPr>
              <a:t>PRIORITY 5</a:t>
            </a:r>
            <a:r>
              <a:rPr lang="en-US" dirty="0">
                <a:solidFill>
                  <a:schemeClr val="tx1">
                    <a:lumMod val="65000"/>
                    <a:lumOff val="35000"/>
                  </a:schemeClr>
                </a:solidFill>
                <a:latin typeface="Arial" panose="020B0604020202020204" pitchFamily="34" charset="0"/>
                <a:cs typeface="Arial" panose="020B0604020202020204" pitchFamily="34" charset="0"/>
              </a:rPr>
              <a:t>:</a:t>
            </a:r>
          </a:p>
          <a:p>
            <a:pPr>
              <a:buClr>
                <a:srgbClr val="9D2235"/>
              </a:buClr>
            </a:pPr>
            <a:r>
              <a:rPr lang="en-US" dirty="0">
                <a:solidFill>
                  <a:schemeClr val="tx1">
                    <a:lumMod val="65000"/>
                    <a:lumOff val="35000"/>
                  </a:schemeClr>
                </a:solidFill>
                <a:latin typeface="Arial" panose="020B0604020202020204" pitchFamily="34" charset="0"/>
                <a:cs typeface="Arial" panose="020B0604020202020204" pitchFamily="34" charset="0"/>
              </a:rPr>
              <a:t>   Strengthen AONL’s voice through a highly engaged, inclusive </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   and diverse membership</a:t>
            </a:r>
          </a:p>
        </p:txBody>
      </p:sp>
      <p:pic>
        <p:nvPicPr>
          <p:cNvPr id="12" name="Picture 11"/>
          <p:cNvPicPr>
            <a:picLocks noChangeAspect="1"/>
          </p:cNvPicPr>
          <p:nvPr/>
        </p:nvPicPr>
        <p:blipFill>
          <a:blip r:embed="rId3"/>
          <a:stretch>
            <a:fillRect/>
          </a:stretch>
        </p:blipFill>
        <p:spPr>
          <a:xfrm>
            <a:off x="976841" y="1653652"/>
            <a:ext cx="704850" cy="685800"/>
          </a:xfrm>
          <a:prstGeom prst="rect">
            <a:avLst/>
          </a:prstGeom>
        </p:spPr>
      </p:pic>
      <p:pic>
        <p:nvPicPr>
          <p:cNvPr id="13" name="Picture 12"/>
          <p:cNvPicPr>
            <a:picLocks noChangeAspect="1"/>
          </p:cNvPicPr>
          <p:nvPr/>
        </p:nvPicPr>
        <p:blipFill>
          <a:blip r:embed="rId4"/>
          <a:stretch>
            <a:fillRect/>
          </a:stretch>
        </p:blipFill>
        <p:spPr>
          <a:xfrm>
            <a:off x="959436" y="528839"/>
            <a:ext cx="676275" cy="666750"/>
          </a:xfrm>
          <a:prstGeom prst="rect">
            <a:avLst/>
          </a:prstGeom>
        </p:spPr>
      </p:pic>
      <p:pic>
        <p:nvPicPr>
          <p:cNvPr id="14" name="Picture 13"/>
          <p:cNvPicPr>
            <a:picLocks noChangeAspect="1"/>
          </p:cNvPicPr>
          <p:nvPr/>
        </p:nvPicPr>
        <p:blipFill>
          <a:blip r:embed="rId5"/>
          <a:stretch>
            <a:fillRect/>
          </a:stretch>
        </p:blipFill>
        <p:spPr>
          <a:xfrm>
            <a:off x="1006363" y="2693447"/>
            <a:ext cx="695325" cy="714375"/>
          </a:xfrm>
          <a:prstGeom prst="rect">
            <a:avLst/>
          </a:prstGeom>
        </p:spPr>
      </p:pic>
      <p:pic>
        <p:nvPicPr>
          <p:cNvPr id="15" name="Picture 14"/>
          <p:cNvPicPr>
            <a:picLocks noChangeAspect="1"/>
          </p:cNvPicPr>
          <p:nvPr/>
        </p:nvPicPr>
        <p:blipFill>
          <a:blip r:embed="rId6"/>
          <a:stretch>
            <a:fillRect/>
          </a:stretch>
        </p:blipFill>
        <p:spPr>
          <a:xfrm>
            <a:off x="944856" y="3741204"/>
            <a:ext cx="752475" cy="685800"/>
          </a:xfrm>
          <a:prstGeom prst="rect">
            <a:avLst/>
          </a:prstGeom>
        </p:spPr>
      </p:pic>
      <p:pic>
        <p:nvPicPr>
          <p:cNvPr id="16" name="Picture 15"/>
          <p:cNvPicPr>
            <a:picLocks noChangeAspect="1"/>
          </p:cNvPicPr>
          <p:nvPr/>
        </p:nvPicPr>
        <p:blipFill>
          <a:blip r:embed="rId7"/>
          <a:stretch>
            <a:fillRect/>
          </a:stretch>
        </p:blipFill>
        <p:spPr>
          <a:xfrm>
            <a:off x="1002006" y="4889922"/>
            <a:ext cx="695325" cy="704850"/>
          </a:xfrm>
          <a:prstGeom prst="rect">
            <a:avLst/>
          </a:prstGeom>
        </p:spPr>
      </p:pic>
    </p:spTree>
    <p:extLst>
      <p:ext uri="{BB962C8B-B14F-4D97-AF65-F5344CB8AC3E}">
        <p14:creationId xmlns:p14="http://schemas.microsoft.com/office/powerpoint/2010/main" val="3445765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sp>
        <p:nvSpPr>
          <p:cNvPr id="8" name="TextBox 7"/>
          <p:cNvSpPr txBox="1"/>
          <p:nvPr/>
        </p:nvSpPr>
        <p:spPr>
          <a:xfrm>
            <a:off x="483079" y="156681"/>
            <a:ext cx="8143336" cy="584775"/>
          </a:xfrm>
          <a:prstGeom prst="rect">
            <a:avLst/>
          </a:prstGeom>
          <a:noFill/>
        </p:spPr>
        <p:txBody>
          <a:bodyPr wrap="square" rtlCol="0">
            <a:spAutoFit/>
          </a:bodyPr>
          <a:lstStyle/>
          <a:p>
            <a:r>
              <a:rPr lang="en-US" sz="3200" b="1" dirty="0">
                <a:solidFill>
                  <a:srgbClr val="003087"/>
                </a:solidFill>
                <a:latin typeface="Arial" panose="020B0604020202020204" pitchFamily="34" charset="0"/>
                <a:ea typeface="Verdana" panose="020B0604030504040204" pitchFamily="34" charset="0"/>
                <a:cs typeface="Arial" panose="020B0604020202020204" pitchFamily="34" charset="0"/>
              </a:rPr>
              <a:t>Advocacy</a:t>
            </a:r>
          </a:p>
        </p:txBody>
      </p:sp>
      <p:graphicFrame>
        <p:nvGraphicFramePr>
          <p:cNvPr id="6" name="Diagram 5"/>
          <p:cNvGraphicFramePr/>
          <p:nvPr>
            <p:extLst>
              <p:ext uri="{D42A27DB-BD31-4B8C-83A1-F6EECF244321}">
                <p14:modId xmlns:p14="http://schemas.microsoft.com/office/powerpoint/2010/main" val="3251092561"/>
              </p:ext>
            </p:extLst>
          </p:nvPr>
        </p:nvGraphicFramePr>
        <p:xfrm>
          <a:off x="1394604" y="110414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448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hgdnH2G74g"/>
          <p:cNvPicPr>
            <a:picLocks noRot="1" noChangeAspect="1"/>
          </p:cNvPicPr>
          <p:nvPr>
            <a:videoFile r:link="rId1"/>
          </p:nvPr>
        </p:nvPicPr>
        <p:blipFill>
          <a:blip r:embed="rId4"/>
          <a:stretch>
            <a:fillRect/>
          </a:stretch>
        </p:blipFill>
        <p:spPr>
          <a:xfrm>
            <a:off x="1152525" y="1447800"/>
            <a:ext cx="6502400" cy="3657600"/>
          </a:xfrm>
          <a:prstGeom prst="rect">
            <a:avLst/>
          </a:prstGeom>
        </p:spPr>
      </p:pic>
      <p:sp>
        <p:nvSpPr>
          <p:cNvPr id="3" name="Title 2"/>
          <p:cNvSpPr>
            <a:spLocks noGrp="1"/>
          </p:cNvSpPr>
          <p:nvPr>
            <p:ph type="title"/>
          </p:nvPr>
        </p:nvSpPr>
        <p:spPr/>
        <p:txBody>
          <a:bodyPr/>
          <a:lstStyle/>
          <a:p>
            <a:r>
              <a:rPr lang="en-US" dirty="0"/>
              <a:t>Advocacy</a:t>
            </a:r>
          </a:p>
        </p:txBody>
      </p:sp>
    </p:spTree>
    <p:extLst>
      <p:ext uri="{BB962C8B-B14F-4D97-AF65-F5344CB8AC3E}">
        <p14:creationId xmlns:p14="http://schemas.microsoft.com/office/powerpoint/2010/main" val="261939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4317"/>
            <a:ext cx="9144000" cy="4069365"/>
          </a:xfrm>
          <a:prstGeom prst="rect">
            <a:avLst/>
          </a:prstGeom>
        </p:spPr>
      </p:pic>
    </p:spTree>
    <p:extLst>
      <p:ext uri="{BB962C8B-B14F-4D97-AF65-F5344CB8AC3E}">
        <p14:creationId xmlns:p14="http://schemas.microsoft.com/office/powerpoint/2010/main" val="161359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sp>
        <p:nvSpPr>
          <p:cNvPr id="8" name="TextBox 7"/>
          <p:cNvSpPr txBox="1"/>
          <p:nvPr/>
        </p:nvSpPr>
        <p:spPr>
          <a:xfrm>
            <a:off x="346548" y="335402"/>
            <a:ext cx="8340252" cy="584775"/>
          </a:xfrm>
          <a:prstGeom prst="rect">
            <a:avLst/>
          </a:prstGeom>
          <a:noFill/>
        </p:spPr>
        <p:txBody>
          <a:bodyPr wrap="square" rtlCol="0">
            <a:spAutoFit/>
          </a:bodyPr>
          <a:lstStyle/>
          <a:p>
            <a:r>
              <a:rPr lang="en-US" sz="3200" b="1" dirty="0">
                <a:solidFill>
                  <a:srgbClr val="003087"/>
                </a:solidFill>
                <a:latin typeface="Arial" panose="020B0604020202020204" pitchFamily="34" charset="0"/>
                <a:ea typeface="Verdana" panose="020B0604030504040204" pitchFamily="34" charset="0"/>
                <a:cs typeface="Arial" panose="020B0604020202020204" pitchFamily="34" charset="0"/>
              </a:rPr>
              <a:t>Workforce Initiatives</a:t>
            </a:r>
          </a:p>
        </p:txBody>
      </p:sp>
      <p:sp>
        <p:nvSpPr>
          <p:cNvPr id="10" name="Content Placeholder 2">
            <a:extLst>
              <a:ext uri="{FF2B5EF4-FFF2-40B4-BE49-F238E27FC236}">
                <a16:creationId xmlns:a16="http://schemas.microsoft.com/office/drawing/2014/main" id="{18BAC12E-77B0-5840-B72A-62AA41397927}"/>
              </a:ext>
            </a:extLst>
          </p:cNvPr>
          <p:cNvSpPr txBox="1">
            <a:spLocks/>
          </p:cNvSpPr>
          <p:nvPr/>
        </p:nvSpPr>
        <p:spPr>
          <a:xfrm>
            <a:off x="346548" y="1201365"/>
            <a:ext cx="816880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Healthful work environment </a:t>
            </a:r>
            <a:br>
              <a:rPr lang="en-US" sz="2600" dirty="0">
                <a:solidFill>
                  <a:schemeClr val="tx1">
                    <a:lumMod val="65000"/>
                    <a:lumOff val="35000"/>
                  </a:schemeClr>
                </a:solidFill>
                <a:latin typeface="Arial" panose="020B0604020202020204" pitchFamily="34" charset="0"/>
                <a:cs typeface="Arial" panose="020B0604020202020204" pitchFamily="34" charset="0"/>
              </a:rPr>
            </a:b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Academic/practice partnerships</a:t>
            </a:r>
            <a:br>
              <a:rPr lang="en-US" sz="2600" dirty="0">
                <a:solidFill>
                  <a:schemeClr val="tx1">
                    <a:lumMod val="65000"/>
                    <a:lumOff val="35000"/>
                  </a:schemeClr>
                </a:solidFill>
                <a:latin typeface="Arial" panose="020B0604020202020204" pitchFamily="34" charset="0"/>
                <a:cs typeface="Arial" panose="020B0604020202020204" pitchFamily="34" charset="0"/>
              </a:rPr>
            </a:br>
            <a:endParaRPr lang="en-US" sz="2600" dirty="0">
              <a:solidFill>
                <a:srgbClr val="7B6D65"/>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Career progression</a:t>
            </a:r>
          </a:p>
          <a:p>
            <a:pPr>
              <a:buClr>
                <a:srgbClr val="9D2235"/>
              </a:buClr>
              <a:buFont typeface="Wingdings" pitchFamily="2" charset="2"/>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Workforce: supply and</a:t>
            </a:r>
          </a:p>
          <a:p>
            <a:pPr marL="0" indent="0">
              <a:buClr>
                <a:srgbClr val="9D2235"/>
              </a:buClr>
              <a:buNone/>
            </a:pPr>
            <a:r>
              <a:rPr lang="en-US" sz="2600" dirty="0">
                <a:solidFill>
                  <a:schemeClr val="tx1">
                    <a:lumMod val="65000"/>
                    <a:lumOff val="35000"/>
                  </a:schemeClr>
                </a:solidFill>
                <a:latin typeface="Arial" panose="020B0604020202020204" pitchFamily="34" charset="0"/>
                <a:cs typeface="Arial" panose="020B0604020202020204" pitchFamily="34" charset="0"/>
              </a:rPr>
              <a:t>    demand, staffing</a:t>
            </a:r>
            <a:br>
              <a:rPr lang="en-US" sz="2600" dirty="0">
                <a:solidFill>
                  <a:schemeClr val="tx1">
                    <a:lumMod val="65000"/>
                    <a:lumOff val="35000"/>
                  </a:schemeClr>
                </a:solidFill>
                <a:latin typeface="Arial" panose="020B0604020202020204" pitchFamily="34" charset="0"/>
                <a:cs typeface="Arial" panose="020B0604020202020204" pitchFamily="34" charset="0"/>
              </a:rPr>
            </a:b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Diversity and Inclusion</a:t>
            </a:r>
            <a:br>
              <a:rPr lang="en-US" sz="2600" dirty="0">
                <a:solidFill>
                  <a:schemeClr val="tx1">
                    <a:lumMod val="65000"/>
                    <a:lumOff val="35000"/>
                  </a:schemeClr>
                </a:solidFill>
                <a:latin typeface="Arial" panose="020B0604020202020204" pitchFamily="34" charset="0"/>
                <a:cs typeface="Arial" panose="020B0604020202020204" pitchFamily="34" charset="0"/>
              </a:rPr>
            </a:br>
            <a:endParaRPr lang="en-US" sz="2600" dirty="0">
              <a:solidFill>
                <a:srgbClr val="9D223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773" y="2858925"/>
            <a:ext cx="4702629" cy="3291840"/>
          </a:xfrm>
          <a:prstGeom prst="rect">
            <a:avLst/>
          </a:prstGeom>
        </p:spPr>
      </p:pic>
    </p:spTree>
    <p:extLst>
      <p:ext uri="{BB962C8B-B14F-4D97-AF65-F5344CB8AC3E}">
        <p14:creationId xmlns:p14="http://schemas.microsoft.com/office/powerpoint/2010/main" val="39312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pic>
        <p:nvPicPr>
          <p:cNvPr id="4" name="Content Placeholder 3"/>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788804" y="487749"/>
            <a:ext cx="5966460" cy="5303520"/>
          </a:xfrm>
          <a:prstGeom prst="rect">
            <a:avLst/>
          </a:prstGeom>
        </p:spPr>
      </p:pic>
    </p:spTree>
    <p:extLst>
      <p:ext uri="{BB962C8B-B14F-4D97-AF65-F5344CB8AC3E}">
        <p14:creationId xmlns:p14="http://schemas.microsoft.com/office/powerpoint/2010/main" val="240255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pic>
        <p:nvPicPr>
          <p:cNvPr id="7" name="Picture 6"/>
          <p:cNvPicPr>
            <a:picLocks noChangeAspect="1"/>
          </p:cNvPicPr>
          <p:nvPr/>
        </p:nvPicPr>
        <p:blipFill>
          <a:blip r:embed="rId4"/>
          <a:stretch>
            <a:fillRect/>
          </a:stretch>
        </p:blipFill>
        <p:spPr>
          <a:xfrm>
            <a:off x="4794919" y="1523432"/>
            <a:ext cx="4090771" cy="3846909"/>
          </a:xfrm>
          <a:prstGeom prst="rect">
            <a:avLst/>
          </a:prstGeom>
        </p:spPr>
      </p:pic>
      <p:sp>
        <p:nvSpPr>
          <p:cNvPr id="9" name="TextBox 8"/>
          <p:cNvSpPr txBox="1"/>
          <p:nvPr/>
        </p:nvSpPr>
        <p:spPr>
          <a:xfrm>
            <a:off x="234665" y="262012"/>
            <a:ext cx="5865962" cy="584775"/>
          </a:xfrm>
          <a:prstGeom prst="rect">
            <a:avLst/>
          </a:prstGeom>
          <a:noFill/>
        </p:spPr>
        <p:txBody>
          <a:bodyPr wrap="square" rtlCol="0">
            <a:spAutoFit/>
          </a:bodyPr>
          <a:lstStyle/>
          <a:p>
            <a:r>
              <a:rPr lang="en-US" sz="3200" b="1" dirty="0">
                <a:solidFill>
                  <a:srgbClr val="003087"/>
                </a:solidFill>
                <a:latin typeface="Arial" panose="020B0604020202020204" pitchFamily="34" charset="0"/>
                <a:ea typeface="Verdana" panose="020B0604030504040204" pitchFamily="34" charset="0"/>
                <a:cs typeface="Arial" panose="020B0604020202020204" pitchFamily="34" charset="0"/>
              </a:rPr>
              <a:t>Education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61" y="1292210"/>
            <a:ext cx="4676233" cy="3931920"/>
          </a:xfrm>
          <a:prstGeom prst="rect">
            <a:avLst/>
          </a:prstGeom>
        </p:spPr>
      </p:pic>
    </p:spTree>
    <p:extLst>
      <p:ext uri="{BB962C8B-B14F-4D97-AF65-F5344CB8AC3E}">
        <p14:creationId xmlns:p14="http://schemas.microsoft.com/office/powerpoint/2010/main" val="13633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sp>
        <p:nvSpPr>
          <p:cNvPr id="10" name="Content Placeholder 2">
            <a:extLst>
              <a:ext uri="{FF2B5EF4-FFF2-40B4-BE49-F238E27FC236}">
                <a16:creationId xmlns:a16="http://schemas.microsoft.com/office/drawing/2014/main" id="{18BAC12E-77B0-5840-B72A-62AA41397927}"/>
              </a:ext>
            </a:extLst>
          </p:cNvPr>
          <p:cNvSpPr txBox="1">
            <a:spLocks/>
          </p:cNvSpPr>
          <p:nvPr/>
        </p:nvSpPr>
        <p:spPr>
          <a:xfrm>
            <a:off x="776486" y="1763220"/>
            <a:ext cx="8168802" cy="2429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D2235"/>
              </a:buClr>
              <a:buNone/>
            </a:pPr>
            <a:br>
              <a:rPr lang="en-US" sz="2600" dirty="0">
                <a:solidFill>
                  <a:srgbClr val="7B6D65"/>
                </a:solidFill>
                <a:latin typeface="Arial" panose="020B0604020202020204" pitchFamily="34" charset="0"/>
                <a:cs typeface="Arial" panose="020B0604020202020204" pitchFamily="34" charset="0"/>
              </a:rPr>
            </a:br>
            <a:endParaRPr lang="en-US" sz="2600" dirty="0">
              <a:solidFill>
                <a:srgbClr val="7B6D65"/>
              </a:solidFill>
              <a:latin typeface="Arial" panose="020B0604020202020204" pitchFamily="34" charset="0"/>
              <a:cs typeface="Arial" panose="020B0604020202020204" pitchFamily="34" charset="0"/>
            </a:endParaRPr>
          </a:p>
          <a:p>
            <a:pPr>
              <a:buClr>
                <a:srgbClr val="9D2235"/>
              </a:buClr>
              <a:buFont typeface="Wingdings" pitchFamily="2" charset="2"/>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a:p>
            <a:pPr>
              <a:buClr>
                <a:srgbClr val="9D2235"/>
              </a:buClr>
              <a:buFont typeface="Wingdings" pitchFamily="2" charset="2"/>
              <a:buChar char="§"/>
            </a:pPr>
            <a:endParaRPr lang="en-US" sz="2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p:cNvSpPr txBox="1"/>
          <p:nvPr/>
        </p:nvSpPr>
        <p:spPr>
          <a:xfrm>
            <a:off x="112915" y="300180"/>
            <a:ext cx="8390237" cy="584775"/>
          </a:xfrm>
          <a:prstGeom prst="rect">
            <a:avLst/>
          </a:prstGeom>
          <a:noFill/>
        </p:spPr>
        <p:txBody>
          <a:bodyPr wrap="square" rtlCol="0">
            <a:spAutoFit/>
          </a:bodyPr>
          <a:lstStyle/>
          <a:p>
            <a:r>
              <a:rPr lang="en-US" sz="3200" b="1" dirty="0">
                <a:solidFill>
                  <a:srgbClr val="003087"/>
                </a:solidFill>
                <a:latin typeface="Arial" panose="020B0604020202020204" pitchFamily="34" charset="0"/>
                <a:ea typeface="Verdana" panose="020B0604030504040204" pitchFamily="34" charset="0"/>
                <a:cs typeface="Arial" panose="020B0604020202020204" pitchFamily="34" charset="0"/>
              </a:rPr>
              <a:t>Education: New Program</a:t>
            </a:r>
            <a:endParaRPr lang="en-US" sz="3000" b="1" dirty="0">
              <a:solidFill>
                <a:srgbClr val="003087"/>
              </a:solidFill>
              <a:latin typeface="Arial" panose="020B0604020202020204" pitchFamily="34" charset="0"/>
              <a:ea typeface="Verdana" panose="020B060403050404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348" y="1979546"/>
            <a:ext cx="3048000" cy="304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62" y="1165538"/>
            <a:ext cx="5366327" cy="3576442"/>
          </a:xfrm>
          <a:prstGeom prst="rect">
            <a:avLst/>
          </a:prstGeom>
        </p:spPr>
      </p:pic>
    </p:spTree>
    <p:extLst>
      <p:ext uri="{BB962C8B-B14F-4D97-AF65-F5344CB8AC3E}">
        <p14:creationId xmlns:p14="http://schemas.microsoft.com/office/powerpoint/2010/main" val="322522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7DDF-3244-400B-993E-7C3A59CAF18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C3EB2CC-454B-4B1B-98F6-3E4634859E5E}"/>
              </a:ext>
            </a:extLst>
          </p:cNvPr>
          <p:cNvSpPr>
            <a:spLocks noGrp="1"/>
          </p:cNvSpPr>
          <p:nvPr>
            <p:ph idx="10"/>
          </p:nvPr>
        </p:nvSpPr>
        <p:spPr/>
        <p:txBody>
          <a:bodyPr/>
          <a:lstStyle/>
          <a:p>
            <a:r>
              <a:rPr lang="en-US" sz="3600" dirty="0"/>
              <a:t>AONE’s Strategic Priorities and Objectives</a:t>
            </a:r>
          </a:p>
          <a:p>
            <a:pPr marL="0" indent="0">
              <a:buNone/>
            </a:pPr>
            <a:endParaRPr lang="en-US" sz="3600" dirty="0"/>
          </a:p>
          <a:p>
            <a:r>
              <a:rPr lang="en-US" sz="3600" dirty="0"/>
              <a:t>Current Healthcare </a:t>
            </a:r>
            <a:r>
              <a:rPr lang="en-US" sz="3600" dirty="0" err="1"/>
              <a:t>EnvironmentalTrends</a:t>
            </a:r>
            <a:endParaRPr lang="en-US" sz="3600" dirty="0"/>
          </a:p>
          <a:p>
            <a:endParaRPr lang="en-US" sz="3600" dirty="0"/>
          </a:p>
          <a:p>
            <a:r>
              <a:rPr lang="en-US" sz="3600" dirty="0"/>
              <a:t>Implications for Nurse Leaders</a:t>
            </a:r>
          </a:p>
          <a:p>
            <a:endParaRPr lang="en-US" dirty="0"/>
          </a:p>
        </p:txBody>
      </p:sp>
    </p:spTree>
    <p:extLst>
      <p:ext uri="{BB962C8B-B14F-4D97-AF65-F5344CB8AC3E}">
        <p14:creationId xmlns:p14="http://schemas.microsoft.com/office/powerpoint/2010/main" val="3388545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5CC6-E2B9-4C17-BFEC-787966566BEB}"/>
              </a:ext>
            </a:extLst>
          </p:cNvPr>
          <p:cNvSpPr>
            <a:spLocks noGrp="1"/>
          </p:cNvSpPr>
          <p:nvPr>
            <p:ph type="title"/>
          </p:nvPr>
        </p:nvSpPr>
        <p:spPr/>
        <p:txBody>
          <a:bodyPr/>
          <a:lstStyle/>
          <a:p>
            <a:r>
              <a:rPr lang="en-US" dirty="0"/>
              <a:t>Affordable and Value-Based Care</a:t>
            </a:r>
          </a:p>
        </p:txBody>
      </p:sp>
      <p:sp>
        <p:nvSpPr>
          <p:cNvPr id="3" name="Content Placeholder 2">
            <a:extLst>
              <a:ext uri="{FF2B5EF4-FFF2-40B4-BE49-F238E27FC236}">
                <a16:creationId xmlns:a16="http://schemas.microsoft.com/office/drawing/2014/main" id="{B3CBC005-2F34-41E1-94CC-63218FCF9249}"/>
              </a:ext>
            </a:extLst>
          </p:cNvPr>
          <p:cNvSpPr>
            <a:spLocks noGrp="1"/>
          </p:cNvSpPr>
          <p:nvPr>
            <p:ph idx="10"/>
          </p:nvPr>
        </p:nvSpPr>
        <p:spPr/>
        <p:txBody>
          <a:bodyPr/>
          <a:lstStyle/>
          <a:p>
            <a:r>
              <a:rPr lang="en-US" dirty="0"/>
              <a:t>Nursing Roles</a:t>
            </a:r>
          </a:p>
          <a:p>
            <a:endParaRPr lang="en-US" dirty="0"/>
          </a:p>
          <a:p>
            <a:r>
              <a:rPr lang="en-US" dirty="0"/>
              <a:t>Models of Care</a:t>
            </a:r>
          </a:p>
          <a:p>
            <a:endParaRPr lang="en-US" dirty="0"/>
          </a:p>
          <a:p>
            <a:r>
              <a:rPr lang="en-US" dirty="0"/>
              <a:t>Articulating and Demonstrating the Value of Nursing</a:t>
            </a:r>
          </a:p>
          <a:p>
            <a:pPr marL="0" indent="0">
              <a:buNone/>
            </a:pPr>
            <a:endParaRPr lang="en-US" dirty="0"/>
          </a:p>
        </p:txBody>
      </p:sp>
    </p:spTree>
    <p:extLst>
      <p:ext uri="{BB962C8B-B14F-4D97-AF65-F5344CB8AC3E}">
        <p14:creationId xmlns:p14="http://schemas.microsoft.com/office/powerpoint/2010/main" val="1012680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graphicFrame>
        <p:nvGraphicFramePr>
          <p:cNvPr id="3" name="Diagram 2"/>
          <p:cNvGraphicFramePr/>
          <p:nvPr>
            <p:extLst/>
          </p:nvPr>
        </p:nvGraphicFramePr>
        <p:xfrm>
          <a:off x="1524395" y="116574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568806" y="336650"/>
            <a:ext cx="8007178" cy="1015663"/>
          </a:xfrm>
          <a:prstGeom prst="rect">
            <a:avLst/>
          </a:prstGeom>
          <a:noFill/>
        </p:spPr>
        <p:txBody>
          <a:bodyPr wrap="square" rtlCol="0">
            <a:spAutoFit/>
          </a:bodyPr>
          <a:lstStyle/>
          <a:p>
            <a:r>
              <a:rPr lang="en-US" sz="3000" b="1">
                <a:solidFill>
                  <a:srgbClr val="003087"/>
                </a:solidFill>
                <a:latin typeface="Arial" panose="020B0604020202020204" pitchFamily="34" charset="0"/>
                <a:cs typeface="Arial" panose="020B0604020202020204" pitchFamily="34" charset="0"/>
              </a:rPr>
              <a:t>Highly Engaged Diverse, Inclusive Membership</a:t>
            </a:r>
            <a:endParaRPr lang="en-US" sz="3000" b="1" dirty="0">
              <a:solidFill>
                <a:srgbClr val="0030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34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943A-4C53-4716-9CB4-C59BF798ED82}"/>
              </a:ext>
            </a:extLst>
          </p:cNvPr>
          <p:cNvSpPr>
            <a:spLocks noGrp="1"/>
          </p:cNvSpPr>
          <p:nvPr>
            <p:ph type="title"/>
          </p:nvPr>
        </p:nvSpPr>
        <p:spPr/>
        <p:txBody>
          <a:bodyPr/>
          <a:lstStyle/>
          <a:p>
            <a:r>
              <a:rPr lang="en-US" dirty="0"/>
              <a:t>Leadership Diversity in Nursing</a:t>
            </a:r>
          </a:p>
        </p:txBody>
      </p:sp>
      <p:sp>
        <p:nvSpPr>
          <p:cNvPr id="3" name="Content Placeholder 2">
            <a:extLst>
              <a:ext uri="{FF2B5EF4-FFF2-40B4-BE49-F238E27FC236}">
                <a16:creationId xmlns:a16="http://schemas.microsoft.com/office/drawing/2014/main" id="{EC87B524-D792-4A1E-B058-293D960E098F}"/>
              </a:ext>
            </a:extLst>
          </p:cNvPr>
          <p:cNvSpPr>
            <a:spLocks noGrp="1"/>
          </p:cNvSpPr>
          <p:nvPr>
            <p:ph idx="10"/>
          </p:nvPr>
        </p:nvSpPr>
        <p:spPr/>
        <p:txBody>
          <a:bodyPr/>
          <a:lstStyle/>
          <a:p>
            <a:r>
              <a:rPr lang="en-US" sz="4000" dirty="0"/>
              <a:t>Dearth of national statistics</a:t>
            </a:r>
          </a:p>
          <a:p>
            <a:r>
              <a:rPr lang="en-US" sz="4000" dirty="0"/>
              <a:t>Leadership roles do not reflect the diversity of clinical nurses</a:t>
            </a:r>
          </a:p>
          <a:p>
            <a:r>
              <a:rPr lang="en-US" sz="4000" dirty="0"/>
              <a:t>Higher turnover rate of nurses of color </a:t>
            </a:r>
          </a:p>
          <a:p>
            <a:endParaRPr lang="en-US" sz="4000" dirty="0"/>
          </a:p>
          <a:p>
            <a:endParaRPr lang="en-US" dirty="0"/>
          </a:p>
        </p:txBody>
      </p:sp>
    </p:spTree>
    <p:extLst>
      <p:ext uri="{BB962C8B-B14F-4D97-AF65-F5344CB8AC3E}">
        <p14:creationId xmlns:p14="http://schemas.microsoft.com/office/powerpoint/2010/main" val="375805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4401"/>
            <a:ext cx="9144793" cy="353599"/>
          </a:xfrm>
          <a:prstGeom prst="rect">
            <a:avLst/>
          </a:prstGeom>
        </p:spPr>
      </p:pic>
      <p:sp>
        <p:nvSpPr>
          <p:cNvPr id="7" name="TextBox 6"/>
          <p:cNvSpPr txBox="1"/>
          <p:nvPr/>
        </p:nvSpPr>
        <p:spPr>
          <a:xfrm>
            <a:off x="586846" y="265850"/>
            <a:ext cx="7741608" cy="553998"/>
          </a:xfrm>
          <a:prstGeom prst="rect">
            <a:avLst/>
          </a:prstGeom>
          <a:noFill/>
        </p:spPr>
        <p:txBody>
          <a:bodyPr wrap="square" rtlCol="0">
            <a:spAutoFit/>
          </a:bodyPr>
          <a:lstStyle/>
          <a:p>
            <a:r>
              <a:rPr lang="en-US" sz="3000" b="1" dirty="0">
                <a:solidFill>
                  <a:srgbClr val="003087"/>
                </a:solidFill>
                <a:latin typeface="Arial" panose="020B0604020202020204" pitchFamily="34" charset="0"/>
                <a:ea typeface="Verdana" panose="020B0604030504040204" pitchFamily="34" charset="0"/>
                <a:cs typeface="Arial" panose="020B0604020202020204" pitchFamily="34" charset="0"/>
              </a:rPr>
              <a:t>Community: New recognition program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46" y="1782660"/>
            <a:ext cx="5382882" cy="2194560"/>
          </a:xfrm>
          <a:prstGeom prst="rect">
            <a:avLst/>
          </a:prstGeom>
        </p:spPr>
      </p:pic>
      <p:pic>
        <p:nvPicPr>
          <p:cNvPr id="6" name="Picture 5"/>
          <p:cNvPicPr>
            <a:picLocks noChangeAspect="1"/>
          </p:cNvPicPr>
          <p:nvPr/>
        </p:nvPicPr>
        <p:blipFill>
          <a:blip r:embed="rId5"/>
          <a:stretch>
            <a:fillRect/>
          </a:stretch>
        </p:blipFill>
        <p:spPr>
          <a:xfrm>
            <a:off x="4002529" y="1924818"/>
            <a:ext cx="837325" cy="443812"/>
          </a:xfrm>
          <a:prstGeom prst="rect">
            <a:avLst/>
          </a:prstGeom>
        </p:spPr>
      </p:pic>
    </p:spTree>
    <p:extLst>
      <p:ext uri="{BB962C8B-B14F-4D97-AF65-F5344CB8AC3E}">
        <p14:creationId xmlns:p14="http://schemas.microsoft.com/office/powerpoint/2010/main" val="334292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5714" b="17144"/>
          <a:stretch/>
        </p:blipFill>
        <p:spPr>
          <a:xfrm>
            <a:off x="186613" y="1011115"/>
            <a:ext cx="9144000" cy="5372100"/>
          </a:xfrm>
          <a:prstGeom prst="rect">
            <a:avLst/>
          </a:prstGeom>
        </p:spPr>
      </p:pic>
      <p:sp>
        <p:nvSpPr>
          <p:cNvPr id="3" name="Title 1"/>
          <p:cNvSpPr txBox="1">
            <a:spLocks noGrp="1"/>
          </p:cNvSpPr>
          <p:nvPr>
            <p:ph type="title"/>
          </p:nvPr>
        </p:nvSpPr>
        <p:spPr>
          <a:xfrm>
            <a:off x="284332" y="246185"/>
            <a:ext cx="7886700" cy="624253"/>
          </a:xfrm>
          <a:prstGeom prst="rect">
            <a:avLst/>
          </a:prstGeom>
        </p:spPr>
        <p:txBody>
          <a:bodyPr/>
          <a:lstStyle/>
          <a:p>
            <a:r>
              <a:rPr lang="en-US" dirty="0"/>
              <a:t>Environmental assumptions</a:t>
            </a:r>
            <a:endParaRPr dirty="0"/>
          </a:p>
        </p:txBody>
      </p:sp>
    </p:spTree>
    <p:extLst>
      <p:ext uri="{BB962C8B-B14F-4D97-AF65-F5344CB8AC3E}">
        <p14:creationId xmlns:p14="http://schemas.microsoft.com/office/powerpoint/2010/main" val="2393265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2312-5EC1-4CE6-B54D-C4627BB1B550}"/>
              </a:ext>
            </a:extLst>
          </p:cNvPr>
          <p:cNvSpPr>
            <a:spLocks noGrp="1"/>
          </p:cNvSpPr>
          <p:nvPr>
            <p:ph type="title"/>
          </p:nvPr>
        </p:nvSpPr>
        <p:spPr/>
        <p:txBody>
          <a:bodyPr/>
          <a:lstStyle/>
          <a:p>
            <a:r>
              <a:rPr lang="en-US" dirty="0"/>
              <a:t>Implications for Nurse Leaders</a:t>
            </a:r>
          </a:p>
        </p:txBody>
      </p:sp>
      <p:sp>
        <p:nvSpPr>
          <p:cNvPr id="3" name="Content Placeholder 2">
            <a:extLst>
              <a:ext uri="{FF2B5EF4-FFF2-40B4-BE49-F238E27FC236}">
                <a16:creationId xmlns:a16="http://schemas.microsoft.com/office/drawing/2014/main" id="{02290B77-F6FB-4E3C-A783-6CBC733BF080}"/>
              </a:ext>
            </a:extLst>
          </p:cNvPr>
          <p:cNvSpPr>
            <a:spLocks noGrp="1"/>
          </p:cNvSpPr>
          <p:nvPr>
            <p:ph idx="10"/>
          </p:nvPr>
        </p:nvSpPr>
        <p:spPr/>
        <p:txBody>
          <a:bodyPr/>
          <a:lstStyle/>
          <a:p>
            <a:r>
              <a:rPr lang="en-US" dirty="0"/>
              <a:t>Advocacy at the state and federal level</a:t>
            </a:r>
          </a:p>
          <a:p>
            <a:r>
              <a:rPr lang="en-US" dirty="0"/>
              <a:t>Partnerships</a:t>
            </a:r>
          </a:p>
          <a:p>
            <a:r>
              <a:rPr lang="en-US" dirty="0"/>
              <a:t>Workforce issues</a:t>
            </a:r>
          </a:p>
          <a:p>
            <a:pPr marL="0" indent="0">
              <a:buNone/>
            </a:pPr>
            <a:r>
              <a:rPr lang="en-US" dirty="0"/>
              <a:t>	Joy in work</a:t>
            </a:r>
          </a:p>
          <a:p>
            <a:pPr marL="0" indent="0">
              <a:buNone/>
            </a:pPr>
            <a:r>
              <a:rPr lang="en-US" dirty="0"/>
              <a:t>	Supply and Demand</a:t>
            </a:r>
          </a:p>
          <a:p>
            <a:pPr marL="0" indent="0">
              <a:buNone/>
            </a:pPr>
            <a:r>
              <a:rPr lang="en-US" dirty="0"/>
              <a:t>	Roles</a:t>
            </a:r>
          </a:p>
          <a:p>
            <a:r>
              <a:rPr lang="en-US" dirty="0"/>
              <a:t>Consumerism</a:t>
            </a:r>
          </a:p>
          <a:p>
            <a:pPr marL="0" indent="0">
              <a:buNone/>
            </a:pPr>
            <a:r>
              <a:rPr lang="en-US" dirty="0"/>
              <a:t>	Patient/Person and Family as Partner</a:t>
            </a:r>
          </a:p>
        </p:txBody>
      </p:sp>
    </p:spTree>
    <p:extLst>
      <p:ext uri="{BB962C8B-B14F-4D97-AF65-F5344CB8AC3E}">
        <p14:creationId xmlns:p14="http://schemas.microsoft.com/office/powerpoint/2010/main" val="2095002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C25C-E534-4C9C-9860-C3D291B24BFB}"/>
              </a:ext>
            </a:extLst>
          </p:cNvPr>
          <p:cNvSpPr>
            <a:spLocks noGrp="1"/>
          </p:cNvSpPr>
          <p:nvPr>
            <p:ph type="title"/>
          </p:nvPr>
        </p:nvSpPr>
        <p:spPr/>
        <p:txBody>
          <a:bodyPr/>
          <a:lstStyle/>
          <a:p>
            <a:r>
              <a:rPr lang="en-US" dirty="0"/>
              <a:t>Implications for Nurse Leaders cont’d</a:t>
            </a:r>
          </a:p>
        </p:txBody>
      </p:sp>
      <p:sp>
        <p:nvSpPr>
          <p:cNvPr id="3" name="Content Placeholder 2">
            <a:extLst>
              <a:ext uri="{FF2B5EF4-FFF2-40B4-BE49-F238E27FC236}">
                <a16:creationId xmlns:a16="http://schemas.microsoft.com/office/drawing/2014/main" id="{1CC33FF3-F99A-4302-B858-0C5667F591B2}"/>
              </a:ext>
            </a:extLst>
          </p:cNvPr>
          <p:cNvSpPr>
            <a:spLocks noGrp="1"/>
          </p:cNvSpPr>
          <p:nvPr>
            <p:ph idx="10"/>
          </p:nvPr>
        </p:nvSpPr>
        <p:spPr/>
        <p:txBody>
          <a:bodyPr/>
          <a:lstStyle/>
          <a:p>
            <a:r>
              <a:rPr lang="en-US" dirty="0"/>
              <a:t>Social determinants of health</a:t>
            </a:r>
          </a:p>
          <a:p>
            <a:r>
              <a:rPr lang="en-US" dirty="0"/>
              <a:t>Care models</a:t>
            </a:r>
          </a:p>
          <a:p>
            <a:pPr marL="0" indent="0">
              <a:buNone/>
            </a:pPr>
            <a:r>
              <a:rPr lang="en-US" dirty="0"/>
              <a:t>	Focus on health and prevention</a:t>
            </a:r>
          </a:p>
          <a:p>
            <a:pPr marL="0" indent="0">
              <a:buNone/>
            </a:pPr>
            <a:r>
              <a:rPr lang="en-US" dirty="0"/>
              <a:t>	Chronic disease management</a:t>
            </a:r>
          </a:p>
          <a:p>
            <a:pPr marL="0" indent="0">
              <a:buNone/>
            </a:pPr>
            <a:r>
              <a:rPr lang="en-US" dirty="0"/>
              <a:t>	Innovation</a:t>
            </a:r>
          </a:p>
          <a:p>
            <a:r>
              <a:rPr lang="en-US" dirty="0"/>
              <a:t>Self-care and the role of technology</a:t>
            </a:r>
          </a:p>
          <a:p>
            <a:r>
              <a:rPr lang="en-US" dirty="0"/>
              <a:t>Nurses leading change in improving health and healthcare</a:t>
            </a:r>
          </a:p>
          <a:p>
            <a:endParaRPr lang="en-US" dirty="0"/>
          </a:p>
        </p:txBody>
      </p:sp>
    </p:spTree>
    <p:extLst>
      <p:ext uri="{BB962C8B-B14F-4D97-AF65-F5344CB8AC3E}">
        <p14:creationId xmlns:p14="http://schemas.microsoft.com/office/powerpoint/2010/main" val="336952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EC68-7AAB-43C7-A4CA-F7682D74AE87}"/>
              </a:ext>
            </a:extLst>
          </p:cNvPr>
          <p:cNvSpPr>
            <a:spLocks noGrp="1"/>
          </p:cNvSpPr>
          <p:nvPr>
            <p:ph type="title"/>
          </p:nvPr>
        </p:nvSpPr>
        <p:spPr/>
        <p:txBody>
          <a:bodyPr>
            <a:normAutofit/>
          </a:bodyPr>
          <a:lstStyle/>
          <a:p>
            <a:r>
              <a:rPr lang="en-US" sz="3200" dirty="0"/>
              <a:t>Generative Leaders</a:t>
            </a:r>
          </a:p>
        </p:txBody>
      </p:sp>
      <p:sp>
        <p:nvSpPr>
          <p:cNvPr id="3" name="Content Placeholder 2">
            <a:extLst>
              <a:ext uri="{FF2B5EF4-FFF2-40B4-BE49-F238E27FC236}">
                <a16:creationId xmlns:a16="http://schemas.microsoft.com/office/drawing/2014/main" id="{7F9D9AB2-F553-42A6-A2C6-87CB99138CBB}"/>
              </a:ext>
            </a:extLst>
          </p:cNvPr>
          <p:cNvSpPr>
            <a:spLocks noGrp="1"/>
          </p:cNvSpPr>
          <p:nvPr>
            <p:ph idx="10"/>
          </p:nvPr>
        </p:nvSpPr>
        <p:spPr/>
        <p:txBody>
          <a:bodyPr/>
          <a:lstStyle/>
          <a:p>
            <a:r>
              <a:rPr lang="en-US" sz="3600" dirty="0"/>
              <a:t>Curious, never satisfied with status quo</a:t>
            </a:r>
          </a:p>
          <a:p>
            <a:r>
              <a:rPr lang="en-US" sz="3600" dirty="0"/>
              <a:t>Demonstrate resiliency</a:t>
            </a:r>
          </a:p>
          <a:p>
            <a:r>
              <a:rPr lang="en-US" sz="3600" dirty="0"/>
              <a:t>Anticipate and shape change</a:t>
            </a:r>
          </a:p>
          <a:p>
            <a:r>
              <a:rPr lang="en-US" sz="3600" dirty="0"/>
              <a:t>Seek out other experts and thought leaders</a:t>
            </a:r>
          </a:p>
          <a:p>
            <a:r>
              <a:rPr lang="en-US" sz="3600" dirty="0"/>
              <a:t>Influence others’ thinking</a:t>
            </a:r>
          </a:p>
          <a:p>
            <a:r>
              <a:rPr lang="en-US" sz="3600" dirty="0"/>
              <a:t>Reframe problems into possibilities</a:t>
            </a:r>
          </a:p>
          <a:p>
            <a:pPr marL="0" indent="0">
              <a:buNone/>
            </a:pPr>
            <a:r>
              <a:rPr lang="en-US" sz="3600" dirty="0"/>
              <a:t>					</a:t>
            </a:r>
            <a:r>
              <a:rPr lang="en-US" dirty="0"/>
              <a:t>(Disch, 2009)</a:t>
            </a:r>
          </a:p>
          <a:p>
            <a:endParaRPr lang="en-US" dirty="0"/>
          </a:p>
          <a:p>
            <a:pPr marL="0" indent="0">
              <a:buNone/>
            </a:pPr>
            <a:endParaRPr lang="en-US" sz="3600" dirty="0"/>
          </a:p>
        </p:txBody>
      </p:sp>
    </p:spTree>
    <p:extLst>
      <p:ext uri="{BB962C8B-B14F-4D97-AF65-F5344CB8AC3E}">
        <p14:creationId xmlns:p14="http://schemas.microsoft.com/office/powerpoint/2010/main" val="3265672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A47-5E7A-4049-B5F8-207BB32BF8CA}"/>
              </a:ext>
            </a:extLst>
          </p:cNvPr>
          <p:cNvSpPr>
            <a:spLocks noGrp="1"/>
          </p:cNvSpPr>
          <p:nvPr>
            <p:ph type="title"/>
          </p:nvPr>
        </p:nvSpPr>
        <p:spPr/>
        <p:txBody>
          <a:bodyPr/>
          <a:lstStyle/>
          <a:p>
            <a:r>
              <a:rPr lang="en-US" dirty="0"/>
              <a:t>Importance of the Nursing Voice</a:t>
            </a:r>
          </a:p>
        </p:txBody>
      </p:sp>
      <p:sp>
        <p:nvSpPr>
          <p:cNvPr id="3" name="Content Placeholder 2">
            <a:extLst>
              <a:ext uri="{FF2B5EF4-FFF2-40B4-BE49-F238E27FC236}">
                <a16:creationId xmlns:a16="http://schemas.microsoft.com/office/drawing/2014/main" id="{E2CBFA5F-61BF-4208-8495-0B1EEC448A29}"/>
              </a:ext>
            </a:extLst>
          </p:cNvPr>
          <p:cNvSpPr>
            <a:spLocks noGrp="1"/>
          </p:cNvSpPr>
          <p:nvPr>
            <p:ph idx="10"/>
          </p:nvPr>
        </p:nvSpPr>
        <p:spPr/>
        <p:txBody>
          <a:bodyPr/>
          <a:lstStyle/>
          <a:p>
            <a:r>
              <a:rPr lang="en-US" sz="3200" dirty="0"/>
              <a:t>Systems-oriented</a:t>
            </a:r>
          </a:p>
          <a:p>
            <a:r>
              <a:rPr lang="en-US" sz="3200" dirty="0"/>
              <a:t>Perceptive</a:t>
            </a:r>
          </a:p>
          <a:p>
            <a:r>
              <a:rPr lang="en-US" sz="3200" dirty="0"/>
              <a:t>Whole person-focused</a:t>
            </a:r>
          </a:p>
          <a:p>
            <a:r>
              <a:rPr lang="en-US" sz="3200" dirty="0"/>
              <a:t>Our work is human caring</a:t>
            </a:r>
          </a:p>
          <a:p>
            <a:r>
              <a:rPr lang="en-US" sz="3200" dirty="0"/>
              <a:t>Relationship-based</a:t>
            </a:r>
          </a:p>
          <a:p>
            <a:r>
              <a:rPr lang="en-US" sz="3200" dirty="0"/>
              <a:t>Astute problem-solvers</a:t>
            </a:r>
          </a:p>
          <a:p>
            <a:r>
              <a:rPr lang="en-US" sz="3200" dirty="0"/>
              <a:t>Practice based on evidence and expertise</a:t>
            </a:r>
          </a:p>
          <a:p>
            <a:endParaRPr lang="en-US" sz="3200"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FCF33C8-9FC5-4BF6-9C1C-8FAE4F180F2A}"/>
              </a:ext>
            </a:extLst>
          </p:cNvPr>
          <p:cNvPicPr>
            <a:picLocks noChangeAspect="1"/>
          </p:cNvPicPr>
          <p:nvPr/>
        </p:nvPicPr>
        <p:blipFill>
          <a:blip r:embed="rId2"/>
          <a:stretch>
            <a:fillRect/>
          </a:stretch>
        </p:blipFill>
        <p:spPr>
          <a:xfrm>
            <a:off x="5549469" y="852854"/>
            <a:ext cx="3425952" cy="1834068"/>
          </a:xfrm>
          <a:prstGeom prst="rect">
            <a:avLst/>
          </a:prstGeom>
        </p:spPr>
      </p:pic>
    </p:spTree>
    <p:extLst>
      <p:ext uri="{BB962C8B-B14F-4D97-AF65-F5344CB8AC3E}">
        <p14:creationId xmlns:p14="http://schemas.microsoft.com/office/powerpoint/2010/main" val="1446859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024166A-47EB-49D8-B0BA-9406B7A8154E}"/>
              </a:ext>
            </a:extLst>
          </p:cNvPr>
          <p:cNvPicPr>
            <a:picLocks noGrp="1" noChangeAspect="1"/>
          </p:cNvPicPr>
          <p:nvPr>
            <p:ph idx="10"/>
          </p:nvPr>
        </p:nvPicPr>
        <p:blipFill>
          <a:blip r:embed="rId2"/>
          <a:stretch>
            <a:fillRect/>
          </a:stretch>
        </p:blipFill>
        <p:spPr>
          <a:xfrm>
            <a:off x="482600" y="1288880"/>
            <a:ext cx="8178799" cy="4280238"/>
          </a:xfrm>
          <a:prstGeom prst="rect">
            <a:avLst/>
          </a:prstGeom>
        </p:spPr>
      </p:pic>
    </p:spTree>
    <p:extLst>
      <p:ext uri="{BB962C8B-B14F-4D97-AF65-F5344CB8AC3E}">
        <p14:creationId xmlns:p14="http://schemas.microsoft.com/office/powerpoint/2010/main" val="3483796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About AONL</a:t>
            </a:r>
          </a:p>
        </p:txBody>
      </p:sp>
      <p:sp>
        <p:nvSpPr>
          <p:cNvPr id="3" name="Content Placeholder 2"/>
          <p:cNvSpPr>
            <a:spLocks noGrp="1"/>
          </p:cNvSpPr>
          <p:nvPr>
            <p:ph idx="10"/>
          </p:nvPr>
        </p:nvSpPr>
        <p:spPr/>
        <p:txBody>
          <a:bodyPr/>
          <a:lstStyle/>
          <a:p>
            <a:r>
              <a:rPr lang="en-US" dirty="0"/>
              <a:t> </a:t>
            </a:r>
            <a:r>
              <a:rPr lang="en-US" sz="3200" dirty="0"/>
              <a:t>National professional organization for nurses who design, facilitate and manage care.</a:t>
            </a:r>
          </a:p>
          <a:p>
            <a:endParaRPr lang="en-US" sz="3200" dirty="0"/>
          </a:p>
          <a:p>
            <a:r>
              <a:rPr lang="en-US" sz="3200" dirty="0"/>
              <a:t>Voice of nursing leadership in health care </a:t>
            </a:r>
          </a:p>
          <a:p>
            <a:endParaRPr lang="en-US" sz="3200" dirty="0"/>
          </a:p>
          <a:p>
            <a:r>
              <a:rPr lang="en-US" sz="3200" dirty="0"/>
              <a:t>A subsidiary of the American Hospital Association</a:t>
            </a:r>
          </a:p>
          <a:p>
            <a:endParaRPr lang="en-US" dirty="0"/>
          </a:p>
        </p:txBody>
      </p:sp>
    </p:spTree>
    <p:extLst>
      <p:ext uri="{BB962C8B-B14F-4D97-AF65-F5344CB8AC3E}">
        <p14:creationId xmlns:p14="http://schemas.microsoft.com/office/powerpoint/2010/main" val="3153125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B2E5-29C2-47C9-B1ED-2CB99C6332C3}"/>
              </a:ext>
            </a:extLst>
          </p:cNvPr>
          <p:cNvSpPr>
            <a:spLocks noGrp="1"/>
          </p:cNvSpPr>
          <p:nvPr>
            <p:ph type="title"/>
          </p:nvPr>
        </p:nvSpPr>
        <p:spPr/>
        <p:txBody>
          <a:bodyPr/>
          <a:lstStyle/>
          <a:p>
            <a:r>
              <a:rPr lang="en-US" dirty="0"/>
              <a:t>Questions</a:t>
            </a:r>
          </a:p>
        </p:txBody>
      </p:sp>
      <p:pic>
        <p:nvPicPr>
          <p:cNvPr id="4" name="Content Placeholder 4">
            <a:extLst>
              <a:ext uri="{FF2B5EF4-FFF2-40B4-BE49-F238E27FC236}">
                <a16:creationId xmlns:a16="http://schemas.microsoft.com/office/drawing/2014/main" id="{B74A047D-E3C2-4DCC-BF66-CD7FA79927F8}"/>
              </a:ext>
            </a:extLst>
          </p:cNvPr>
          <p:cNvPicPr>
            <a:picLocks noGrp="1" noChangeAspect="1"/>
          </p:cNvPicPr>
          <p:nvPr>
            <p:ph idx="10"/>
          </p:nvPr>
        </p:nvPicPr>
        <p:blipFill>
          <a:blip r:embed="rId2"/>
          <a:stretch>
            <a:fillRect/>
          </a:stretch>
        </p:blipFill>
        <p:spPr>
          <a:xfrm>
            <a:off x="3008023" y="1130300"/>
            <a:ext cx="3147003" cy="4351338"/>
          </a:xfrm>
        </p:spPr>
      </p:pic>
    </p:spTree>
    <p:extLst>
      <p:ext uri="{BB962C8B-B14F-4D97-AF65-F5344CB8AC3E}">
        <p14:creationId xmlns:p14="http://schemas.microsoft.com/office/powerpoint/2010/main" val="411102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a:xfrm>
            <a:off x="346548" y="287305"/>
            <a:ext cx="7886700" cy="451997"/>
          </a:xfrm>
        </p:spPr>
        <p:txBody>
          <a:bodyPr>
            <a:noAutofit/>
          </a:bodyPr>
          <a:lstStyle/>
          <a:p>
            <a:r>
              <a:rPr lang="en-US" sz="3200" dirty="0"/>
              <a:t>Slide Title Here</a:t>
            </a:r>
          </a:p>
        </p:txBody>
      </p:sp>
      <p:sp>
        <p:nvSpPr>
          <p:cNvPr id="3" name="Content Placeholder 2">
            <a:extLst>
              <a:ext uri="{FF2B5EF4-FFF2-40B4-BE49-F238E27FC236}">
                <a16:creationId xmlns:a16="http://schemas.microsoft.com/office/drawing/2014/main" id="{18BAC12E-77B0-5840-B72A-62AA41397927}"/>
              </a:ext>
            </a:extLst>
          </p:cNvPr>
          <p:cNvSpPr>
            <a:spLocks noGrp="1"/>
          </p:cNvSpPr>
          <p:nvPr>
            <p:ph idx="4294967295"/>
          </p:nvPr>
        </p:nvSpPr>
        <p:spPr>
          <a:xfrm>
            <a:off x="346548" y="969590"/>
            <a:ext cx="8168802" cy="4351338"/>
          </a:xfrm>
          <a:prstGeom prst="rect">
            <a:avLst/>
          </a:prstGeom>
        </p:spPr>
        <p:txBody>
          <a:bodyPr>
            <a:normAutofit/>
          </a:bodyPr>
          <a:lstStyle/>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1</a:t>
            </a: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2</a:t>
            </a:r>
          </a:p>
          <a:p>
            <a:pPr>
              <a:buClr>
                <a:srgbClr val="9D2235"/>
              </a:buClr>
              <a:buFont typeface="Wingdings" pitchFamily="2" charset="2"/>
              <a:buChar char="§"/>
            </a:pPr>
            <a:r>
              <a:rPr lang="en-US" sz="2600" dirty="0">
                <a:solidFill>
                  <a:schemeClr val="tx1">
                    <a:lumMod val="65000"/>
                    <a:lumOff val="35000"/>
                  </a:schemeClr>
                </a:solidFill>
                <a:latin typeface="Arial" panose="020B0604020202020204" pitchFamily="34" charset="0"/>
                <a:cs typeface="Arial" panose="020B0604020202020204" pitchFamily="34" charset="0"/>
              </a:rPr>
              <a:t>Bullet 3</a:t>
            </a:r>
          </a:p>
        </p:txBody>
      </p:sp>
      <p:sp>
        <p:nvSpPr>
          <p:cNvPr id="4" name="Rectangle 3"/>
          <p:cNvSpPr/>
          <p:nvPr/>
        </p:nvSpPr>
        <p:spPr>
          <a:xfrm>
            <a:off x="7061200" y="5799667"/>
            <a:ext cx="187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 y="287305"/>
            <a:ext cx="3539067" cy="228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28650" y="1665438"/>
            <a:ext cx="7808383" cy="3029654"/>
          </a:xfrm>
          <a:prstGeom prst="rect">
            <a:avLst/>
          </a:prstGeom>
        </p:spPr>
      </p:pic>
    </p:spTree>
    <p:extLst>
      <p:ext uri="{BB962C8B-B14F-4D97-AF65-F5344CB8AC3E}">
        <p14:creationId xmlns:p14="http://schemas.microsoft.com/office/powerpoint/2010/main" val="427101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26F0-B7DF-40DF-A87F-B44F743DE21F}"/>
              </a:ext>
            </a:extLst>
          </p:cNvPr>
          <p:cNvSpPr>
            <a:spLocks noGrp="1"/>
          </p:cNvSpPr>
          <p:nvPr>
            <p:ph type="title"/>
          </p:nvPr>
        </p:nvSpPr>
        <p:spPr/>
        <p:txBody>
          <a:bodyPr/>
          <a:lstStyle/>
          <a:p>
            <a:r>
              <a:rPr lang="en-US" dirty="0"/>
              <a:t>Who is a nurse leader?</a:t>
            </a:r>
          </a:p>
        </p:txBody>
      </p:sp>
      <p:sp>
        <p:nvSpPr>
          <p:cNvPr id="3" name="Content Placeholder 2">
            <a:extLst>
              <a:ext uri="{FF2B5EF4-FFF2-40B4-BE49-F238E27FC236}">
                <a16:creationId xmlns:a16="http://schemas.microsoft.com/office/drawing/2014/main" id="{A58B5F26-CC9F-449F-A821-CD058381747A}"/>
              </a:ext>
            </a:extLst>
          </p:cNvPr>
          <p:cNvSpPr>
            <a:spLocks noGrp="1"/>
          </p:cNvSpPr>
          <p:nvPr>
            <p:ph idx="10"/>
          </p:nvPr>
        </p:nvSpPr>
        <p:spPr/>
        <p:txBody>
          <a:bodyPr/>
          <a:lstStyle/>
          <a:p>
            <a:r>
              <a:rPr lang="en-US" dirty="0"/>
              <a:t>A. ICU Manager who saved dozens of lives during the devastating California wildfires?  </a:t>
            </a:r>
          </a:p>
          <a:p>
            <a:r>
              <a:rPr lang="en-US" dirty="0"/>
              <a:t>B. Community nurse leader who – frustrated by the many opioid related deaths she’d seen – now trains community leaders how to administer naloxone. </a:t>
            </a:r>
          </a:p>
          <a:p>
            <a:r>
              <a:rPr lang="en-US" dirty="0"/>
              <a:t>C. System nursing vice president who implemented a staffing optimization effort improving work-life balance and decreasing labor costs.</a:t>
            </a:r>
          </a:p>
          <a:p>
            <a:r>
              <a:rPr lang="en-US" dirty="0"/>
              <a:t>D.  All of the above</a:t>
            </a:r>
          </a:p>
        </p:txBody>
      </p:sp>
    </p:spTree>
    <p:extLst>
      <p:ext uri="{BB962C8B-B14F-4D97-AF65-F5344CB8AC3E}">
        <p14:creationId xmlns:p14="http://schemas.microsoft.com/office/powerpoint/2010/main" val="3735087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EE65-2FFA-4285-AB02-EEA7289E22AE}"/>
              </a:ext>
            </a:extLst>
          </p:cNvPr>
          <p:cNvSpPr>
            <a:spLocks noGrp="1"/>
          </p:cNvSpPr>
          <p:nvPr>
            <p:ph type="title"/>
          </p:nvPr>
        </p:nvSpPr>
        <p:spPr/>
        <p:txBody>
          <a:bodyPr/>
          <a:lstStyle/>
          <a:p>
            <a:r>
              <a:rPr lang="en-US" dirty="0"/>
              <a:t>Driving Force</a:t>
            </a:r>
          </a:p>
        </p:txBody>
      </p:sp>
      <p:sp>
        <p:nvSpPr>
          <p:cNvPr id="3" name="Content Placeholder 2">
            <a:extLst>
              <a:ext uri="{FF2B5EF4-FFF2-40B4-BE49-F238E27FC236}">
                <a16:creationId xmlns:a16="http://schemas.microsoft.com/office/drawing/2014/main" id="{B09D32C0-93A7-453E-996C-D1D319DDB055}"/>
              </a:ext>
            </a:extLst>
          </p:cNvPr>
          <p:cNvSpPr>
            <a:spLocks noGrp="1"/>
          </p:cNvSpPr>
          <p:nvPr>
            <p:ph idx="10"/>
          </p:nvPr>
        </p:nvSpPr>
        <p:spPr/>
        <p:txBody>
          <a:bodyPr/>
          <a:lstStyle/>
          <a:p>
            <a:pPr marL="0" indent="0" algn="ctr">
              <a:buNone/>
            </a:pPr>
            <a:br>
              <a:rPr lang="en-US" sz="3200" b="1" dirty="0">
                <a:solidFill>
                  <a:srgbClr val="7B6D65"/>
                </a:solidFill>
                <a:ea typeface="Verdana" panose="020B0604030504040204" pitchFamily="34" charset="0"/>
              </a:rPr>
            </a:br>
            <a:endParaRPr lang="en-US" sz="1400" b="1" dirty="0">
              <a:solidFill>
                <a:srgbClr val="7B6D65"/>
              </a:solidFill>
              <a:ea typeface="Verdana" panose="020B0604030504040204" pitchFamily="34" charset="0"/>
            </a:endParaRPr>
          </a:p>
          <a:p>
            <a:pPr marL="0" indent="0" algn="ctr">
              <a:buNone/>
            </a:pPr>
            <a:r>
              <a:rPr lang="en-US" dirty="0">
                <a:solidFill>
                  <a:srgbClr val="7B6D65"/>
                </a:solidFill>
                <a:ea typeface="Verdana" panose="020B0604030504040204" pitchFamily="34" charset="0"/>
              </a:rPr>
              <a:t>AONL believes leadership is demonstrated through influence and impact across the nursing professional continuum. Every nurse is a leader. As an organization, our strategic priorities and core work aim to support all nurses in their leadership journey. </a:t>
            </a:r>
          </a:p>
          <a:p>
            <a:endParaRPr lang="en-US" dirty="0"/>
          </a:p>
        </p:txBody>
      </p:sp>
    </p:spTree>
    <p:extLst>
      <p:ext uri="{BB962C8B-B14F-4D97-AF65-F5344CB8AC3E}">
        <p14:creationId xmlns:p14="http://schemas.microsoft.com/office/powerpoint/2010/main" val="2677507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6869-059E-694E-89DA-366D0BF62161}"/>
              </a:ext>
            </a:extLst>
          </p:cNvPr>
          <p:cNvSpPr>
            <a:spLocks noGrp="1"/>
          </p:cNvSpPr>
          <p:nvPr>
            <p:ph type="title"/>
          </p:nvPr>
        </p:nvSpPr>
        <p:spPr/>
        <p:txBody>
          <a:bodyPr/>
          <a:lstStyle/>
          <a:p>
            <a:r>
              <a:rPr lang="en-US" sz="3600" dirty="0"/>
              <a:t>American Organization for Nursing Leadership</a:t>
            </a:r>
          </a:p>
        </p:txBody>
      </p:sp>
      <p:graphicFrame>
        <p:nvGraphicFramePr>
          <p:cNvPr id="5" name="Table 4"/>
          <p:cNvGraphicFramePr>
            <a:graphicFrameLocks noGrp="1"/>
          </p:cNvGraphicFramePr>
          <p:nvPr>
            <p:extLst>
              <p:ext uri="{D42A27DB-BD31-4B8C-83A1-F6EECF244321}">
                <p14:modId xmlns:p14="http://schemas.microsoft.com/office/powerpoint/2010/main" val="2045473513"/>
              </p:ext>
            </p:extLst>
          </p:nvPr>
        </p:nvGraphicFramePr>
        <p:xfrm>
          <a:off x="162046" y="967154"/>
          <a:ext cx="8866207" cy="4703884"/>
        </p:xfrm>
        <a:graphic>
          <a:graphicData uri="http://schemas.openxmlformats.org/drawingml/2006/table">
            <a:tbl>
              <a:tblPr firstRow="1" firstCol="1" bandRow="1"/>
              <a:tblGrid>
                <a:gridCol w="4363510">
                  <a:extLst>
                    <a:ext uri="{9D8B030D-6E8A-4147-A177-3AD203B41FA5}">
                      <a16:colId xmlns:a16="http://schemas.microsoft.com/office/drawing/2014/main" val="2564635687"/>
                    </a:ext>
                  </a:extLst>
                </a:gridCol>
                <a:gridCol w="4502697">
                  <a:extLst>
                    <a:ext uri="{9D8B030D-6E8A-4147-A177-3AD203B41FA5}">
                      <a16:colId xmlns:a16="http://schemas.microsoft.com/office/drawing/2014/main" val="899379245"/>
                    </a:ext>
                  </a:extLst>
                </a:gridCol>
              </a:tblGrid>
              <a:tr h="870298">
                <a:tc>
                  <a:txBody>
                    <a:bodyPr/>
                    <a:lstStyle/>
                    <a:p>
                      <a:pPr>
                        <a:lnSpc>
                          <a:spcPct val="106000"/>
                        </a:lnSpc>
                        <a:spcAft>
                          <a:spcPts val="0"/>
                        </a:spcAft>
                      </a:pPr>
                      <a:r>
                        <a:rPr lang="en-US" sz="1900" dirty="0">
                          <a:solidFill>
                            <a:srgbClr val="FFFFFF"/>
                          </a:solidFill>
                          <a:effectLst/>
                          <a:latin typeface="Arial" panose="020B0604020202020204" pitchFamily="34" charset="0"/>
                          <a:ea typeface="Cambria" panose="02040503050406030204" pitchFamily="18" charset="0"/>
                          <a:cs typeface="Arial" panose="020B0604020202020204" pitchFamily="34" charset="0"/>
                        </a:rPr>
                        <a:t>The research indicated a distinct need for a new name.</a:t>
                      </a:r>
                      <a:endParaRPr lang="en-US" sz="1900" dirty="0">
                        <a:effectLst/>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162C"/>
                    </a:solidFill>
                  </a:tcPr>
                </a:tc>
                <a:tc>
                  <a:txBody>
                    <a:bodyPr/>
                    <a:lstStyle/>
                    <a:p>
                      <a:pPr>
                        <a:lnSpc>
                          <a:spcPct val="106000"/>
                        </a:lnSpc>
                        <a:spcAft>
                          <a:spcPts val="0"/>
                        </a:spcAft>
                      </a:pPr>
                      <a:r>
                        <a:rPr lang="en-US" sz="1900" dirty="0">
                          <a:solidFill>
                            <a:srgbClr val="FFFFFF"/>
                          </a:solidFill>
                          <a:effectLst/>
                          <a:latin typeface="Arial" panose="020B0604020202020204" pitchFamily="34" charset="0"/>
                          <a:ea typeface="Cambria" panose="02040503050406030204" pitchFamily="18" charset="0"/>
                          <a:cs typeface="Arial" panose="020B0604020202020204" pitchFamily="34" charset="0"/>
                        </a:rPr>
                        <a:t>Why</a:t>
                      </a:r>
                      <a:r>
                        <a:rPr lang="en-US" sz="1900" baseline="0" dirty="0">
                          <a:solidFill>
                            <a:srgbClr val="FFFFFF"/>
                          </a:solidFill>
                          <a:effectLst/>
                          <a:latin typeface="Arial" panose="020B0604020202020204" pitchFamily="34" charset="0"/>
                          <a:ea typeface="Cambria" panose="02040503050406030204" pitchFamily="18" charset="0"/>
                          <a:cs typeface="Arial" panose="020B0604020202020204" pitchFamily="34" charset="0"/>
                        </a:rPr>
                        <a:t> t</a:t>
                      </a:r>
                      <a:r>
                        <a:rPr lang="en-US" sz="1900" dirty="0">
                          <a:solidFill>
                            <a:srgbClr val="FFFFFF"/>
                          </a:solidFill>
                          <a:effectLst/>
                          <a:latin typeface="Arial" panose="020B0604020202020204" pitchFamily="34" charset="0"/>
                          <a:ea typeface="Cambria" panose="02040503050406030204" pitchFamily="18" charset="0"/>
                          <a:cs typeface="Arial" panose="020B0604020202020204" pitchFamily="34" charset="0"/>
                        </a:rPr>
                        <a:t>he American Organization for Nursing Leadership</a:t>
                      </a:r>
                      <a:endParaRPr lang="en-US" sz="1900" dirty="0">
                        <a:effectLst/>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162C"/>
                    </a:solidFill>
                  </a:tcPr>
                </a:tc>
                <a:extLst>
                  <a:ext uri="{0D108BD9-81ED-4DB2-BD59-A6C34878D82A}">
                    <a16:rowId xmlns:a16="http://schemas.microsoft.com/office/drawing/2014/main" val="18724130"/>
                  </a:ext>
                </a:extLst>
              </a:tr>
              <a:tr h="3833586">
                <a:tc>
                  <a:txBody>
                    <a:bodyPr/>
                    <a:lstStyle/>
                    <a:p>
                      <a:pPr marL="342900" marR="0" lvl="0" indent="-342900">
                        <a:lnSpc>
                          <a:spcPct val="106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mbria" panose="02040503050406030204" pitchFamily="18" charset="0"/>
                          <a:cs typeface="Arial" panose="020B0604020202020204" pitchFamily="34" charset="0"/>
                        </a:rPr>
                        <a:t>The word “executive” is a significant </a:t>
                      </a:r>
                      <a:r>
                        <a:rPr lang="en-US" sz="1600" b="1" dirty="0">
                          <a:effectLst/>
                          <a:latin typeface="Arial" panose="020B0604020202020204" pitchFamily="34" charset="0"/>
                          <a:ea typeface="Cambria" panose="02040503050406030204" pitchFamily="18" charset="0"/>
                          <a:cs typeface="Arial" panose="020B0604020202020204" pitchFamily="34" charset="0"/>
                        </a:rPr>
                        <a:t>barrier to engagement</a:t>
                      </a:r>
                      <a:r>
                        <a:rPr lang="en-US" sz="1600" dirty="0">
                          <a:effectLst/>
                          <a:latin typeface="Arial" panose="020B0604020202020204" pitchFamily="34" charset="0"/>
                          <a:ea typeface="Cambria" panose="02040503050406030204" pitchFamily="18" charset="0"/>
                          <a:cs typeface="Arial" panose="020B0604020202020204" pitchFamily="34" charset="0"/>
                        </a:rPr>
                        <a:t> with the organization for those who </a:t>
                      </a:r>
                      <a:r>
                        <a:rPr lang="en-US" sz="1600" b="0" dirty="0">
                          <a:effectLst/>
                          <a:latin typeface="Arial" panose="020B0604020202020204" pitchFamily="34" charset="0"/>
                          <a:ea typeface="Cambria" panose="02040503050406030204" pitchFamily="18" charset="0"/>
                          <a:cs typeface="Arial" panose="020B0604020202020204" pitchFamily="34" charset="0"/>
                        </a:rPr>
                        <a:t>do not have “executive” </a:t>
                      </a:r>
                      <a:r>
                        <a:rPr lang="en-US" sz="1600" dirty="0">
                          <a:effectLst/>
                          <a:latin typeface="Arial" panose="020B0604020202020204" pitchFamily="34" charset="0"/>
                          <a:ea typeface="Cambria" panose="02040503050406030204" pitchFamily="18" charset="0"/>
                          <a:cs typeface="Arial" panose="020B0604020202020204" pitchFamily="34" charset="0"/>
                        </a:rPr>
                        <a:t>in their title.</a:t>
                      </a:r>
                      <a:br>
                        <a:rPr lang="en-US" sz="1600" dirty="0">
                          <a:effectLst/>
                          <a:latin typeface="Arial" panose="020B0604020202020204" pitchFamily="34" charset="0"/>
                          <a:ea typeface="Cambria" panose="02040503050406030204" pitchFamily="18" charset="0"/>
                          <a:cs typeface="Arial" panose="020B0604020202020204" pitchFamily="34" charset="0"/>
                        </a:rPr>
                      </a:br>
                      <a:endParaRPr lang="en-US" sz="1600" dirty="0">
                        <a:effectLst/>
                        <a:latin typeface="Arial" panose="020B0604020202020204" pitchFamily="34"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mbria" panose="02040503050406030204" pitchFamily="18" charset="0"/>
                          <a:cs typeface="Arial" panose="020B0604020202020204" pitchFamily="34" charset="0"/>
                        </a:rPr>
                        <a:t>Substantial </a:t>
                      </a:r>
                      <a:r>
                        <a:rPr lang="en-US" sz="1600" b="1" dirty="0">
                          <a:effectLst/>
                          <a:latin typeface="Arial" panose="020B0604020202020204" pitchFamily="34" charset="0"/>
                          <a:ea typeface="Cambria" panose="02040503050406030204" pitchFamily="18" charset="0"/>
                          <a:cs typeface="Arial" panose="020B0604020202020204" pitchFamily="34" charset="0"/>
                        </a:rPr>
                        <a:t>misperceptions</a:t>
                      </a:r>
                      <a:r>
                        <a:rPr lang="en-US" sz="1600" dirty="0">
                          <a:effectLst/>
                          <a:latin typeface="Arial" panose="020B0604020202020204" pitchFamily="34" charset="0"/>
                          <a:ea typeface="Cambria" panose="02040503050406030204" pitchFamily="18" charset="0"/>
                          <a:cs typeface="Arial" panose="020B0604020202020204" pitchFamily="34" charset="0"/>
                        </a:rPr>
                        <a:t> among external audiences about who AONE serves.</a:t>
                      </a:r>
                      <a:br>
                        <a:rPr lang="en-US" sz="1600" dirty="0">
                          <a:effectLst/>
                          <a:latin typeface="Arial" panose="020B0604020202020204" pitchFamily="34" charset="0"/>
                          <a:ea typeface="Cambria" panose="02040503050406030204" pitchFamily="18" charset="0"/>
                          <a:cs typeface="Arial" panose="020B0604020202020204" pitchFamily="34" charset="0"/>
                        </a:rPr>
                      </a:br>
                      <a:endParaRPr lang="en-US" sz="1600" dirty="0">
                        <a:effectLst/>
                        <a:latin typeface="Arial" panose="020B0604020202020204" pitchFamily="34" charset="0"/>
                        <a:ea typeface="Cambria" panose="02040503050406030204" pitchFamily="18"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1600" b="0" dirty="0">
                          <a:effectLst/>
                          <a:latin typeface="Arial" panose="020B0604020202020204" pitchFamily="34" charset="0"/>
                          <a:ea typeface="Cambria" panose="02040503050406030204" pitchFamily="18" charset="0"/>
                          <a:cs typeface="Arial" panose="020B0604020202020204" pitchFamily="34" charset="0"/>
                        </a:rPr>
                        <a:t>Less hierarchical structures</a:t>
                      </a:r>
                      <a:r>
                        <a:rPr lang="en-US" sz="1600" dirty="0">
                          <a:effectLst/>
                          <a:latin typeface="Arial" panose="020B0604020202020204" pitchFamily="34" charset="0"/>
                          <a:ea typeface="Cambria" panose="02040503050406030204" pitchFamily="18" charset="0"/>
                          <a:cs typeface="Arial" panose="020B0604020202020204" pitchFamily="34" charset="0"/>
                        </a:rPr>
                        <a:t> and increased </a:t>
                      </a:r>
                      <a:r>
                        <a:rPr lang="en-US" sz="1600" b="1" dirty="0">
                          <a:effectLst/>
                          <a:latin typeface="Arial" panose="020B0604020202020204" pitchFamily="34" charset="0"/>
                          <a:ea typeface="Cambria" panose="02040503050406030204" pitchFamily="18" charset="0"/>
                          <a:cs typeface="Arial" panose="020B0604020202020204" pitchFamily="34" charset="0"/>
                        </a:rPr>
                        <a:t>focus on leadership at all levels </a:t>
                      </a:r>
                      <a:r>
                        <a:rPr lang="en-US" sz="1600" dirty="0">
                          <a:effectLst/>
                          <a:latin typeface="Arial" panose="020B0604020202020204" pitchFamily="34" charset="0"/>
                          <a:ea typeface="Cambria" panose="02040503050406030204" pitchFamily="18" charset="0"/>
                          <a:cs typeface="Arial" panose="020B0604020202020204" pitchFamily="34" charset="0"/>
                        </a:rPr>
                        <a:t>and across the care continuum in the</a:t>
                      </a:r>
                      <a:r>
                        <a:rPr lang="en-US" sz="1600" baseline="0" dirty="0">
                          <a:effectLst/>
                          <a:latin typeface="Arial" panose="020B0604020202020204" pitchFamily="34" charset="0"/>
                          <a:ea typeface="Cambria" panose="02040503050406030204" pitchFamily="18" charset="0"/>
                          <a:cs typeface="Arial" panose="020B0604020202020204" pitchFamily="34" charset="0"/>
                        </a:rPr>
                        <a:t> r</a:t>
                      </a:r>
                      <a:r>
                        <a:rPr lang="en-US" sz="1600" dirty="0">
                          <a:effectLst/>
                          <a:latin typeface="Arial" panose="020B0604020202020204" pitchFamily="34" charset="0"/>
                          <a:ea typeface="Cambria" panose="02040503050406030204" pitchFamily="18" charset="0"/>
                          <a:cs typeface="Arial" panose="020B0604020202020204" pitchFamily="34" charset="0"/>
                        </a:rPr>
                        <a:t>apidly changing health care environment.</a:t>
                      </a:r>
                      <a:endParaRPr lang="en-US" sz="1600" dirty="0">
                        <a:effectLst/>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6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mbria" panose="02040503050406030204" pitchFamily="18" charset="0"/>
                          <a:cs typeface="Arial" panose="020B0604020202020204" pitchFamily="34" charset="0"/>
                        </a:rPr>
                        <a:t>“Leadership,” as opposed to “Leader” or “Executive,” demonstrates </a:t>
                      </a:r>
                      <a:r>
                        <a:rPr lang="en-US" sz="1600" b="1" dirty="0">
                          <a:effectLst/>
                          <a:latin typeface="Arial" panose="020B0604020202020204" pitchFamily="34" charset="0"/>
                          <a:ea typeface="Cambria" panose="02040503050406030204" pitchFamily="18" charset="0"/>
                          <a:cs typeface="Arial" panose="020B0604020202020204" pitchFamily="34" charset="0"/>
                        </a:rPr>
                        <a:t>focus on serving the field</a:t>
                      </a:r>
                      <a:r>
                        <a:rPr lang="en-US" sz="1600" dirty="0">
                          <a:effectLst/>
                          <a:latin typeface="Arial" panose="020B0604020202020204" pitchFamily="34" charset="0"/>
                          <a:ea typeface="Cambria" panose="02040503050406030204" pitchFamily="18" charset="0"/>
                          <a:cs typeface="Arial" panose="020B0604020202020204" pitchFamily="34" charset="0"/>
                        </a:rPr>
                        <a:t>, as opposed to individuals.</a:t>
                      </a:r>
                      <a:br>
                        <a:rPr lang="en-US" sz="1600" dirty="0">
                          <a:effectLst/>
                          <a:latin typeface="Arial" panose="020B0604020202020204" pitchFamily="34" charset="0"/>
                          <a:ea typeface="Cambria" panose="02040503050406030204" pitchFamily="18" charset="0"/>
                          <a:cs typeface="Arial" panose="020B0604020202020204" pitchFamily="34" charset="0"/>
                        </a:rPr>
                      </a:br>
                      <a:endParaRPr lang="en-US" sz="1600" dirty="0">
                        <a:effectLst/>
                        <a:latin typeface="Arial" panose="020B0604020202020204" pitchFamily="34" charset="0"/>
                        <a:ea typeface="Cambria" panose="02040503050406030204" pitchFamily="18"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mbria" panose="02040503050406030204" pitchFamily="18" charset="0"/>
                          <a:cs typeface="Arial" panose="020B0604020202020204" pitchFamily="34" charset="0"/>
                        </a:rPr>
                        <a:t>The “for” encompasses the organization’s desire to serve and elevate the field, highlighting </a:t>
                      </a:r>
                      <a:r>
                        <a:rPr lang="en-US" sz="1600" b="1" dirty="0">
                          <a:effectLst/>
                          <a:latin typeface="Arial" panose="020B0604020202020204" pitchFamily="34" charset="0"/>
                          <a:ea typeface="Cambria" panose="02040503050406030204" pitchFamily="18" charset="0"/>
                          <a:cs typeface="Arial" panose="020B0604020202020204" pitchFamily="34" charset="0"/>
                        </a:rPr>
                        <a:t>leadership as a specialty</a:t>
                      </a:r>
                      <a:r>
                        <a:rPr lang="en-US" sz="1600" dirty="0">
                          <a:effectLst/>
                          <a:latin typeface="Arial" panose="020B0604020202020204" pitchFamily="34" charset="0"/>
                          <a:ea typeface="Cambria" panose="02040503050406030204" pitchFamily="18" charset="0"/>
                          <a:cs typeface="Arial" panose="020B0604020202020204" pitchFamily="34" charset="0"/>
                        </a:rPr>
                        <a:t>.</a:t>
                      </a:r>
                      <a:br>
                        <a:rPr lang="en-US" sz="1600" dirty="0">
                          <a:effectLst/>
                          <a:latin typeface="Arial" panose="020B0604020202020204" pitchFamily="34" charset="0"/>
                          <a:ea typeface="Cambria" panose="02040503050406030204" pitchFamily="18" charset="0"/>
                          <a:cs typeface="Arial" panose="020B0604020202020204" pitchFamily="34" charset="0"/>
                        </a:rPr>
                      </a:br>
                      <a:endParaRPr lang="en-US" sz="1600" dirty="0">
                        <a:effectLst/>
                        <a:latin typeface="Arial" panose="020B0604020202020204" pitchFamily="34" charset="0"/>
                        <a:cs typeface="Arial" panose="020B060402020202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mbria" panose="02040503050406030204" pitchFamily="18" charset="0"/>
                          <a:cs typeface="Arial" panose="020B0604020202020204" pitchFamily="34" charset="0"/>
                        </a:rPr>
                        <a:t>Maintains a connection back to the AONE brand to </a:t>
                      </a:r>
                      <a:r>
                        <a:rPr lang="en-US" sz="1600" b="1" dirty="0">
                          <a:effectLst/>
                          <a:latin typeface="Arial" panose="020B0604020202020204" pitchFamily="34" charset="0"/>
                          <a:ea typeface="Cambria" panose="02040503050406030204" pitchFamily="18" charset="0"/>
                          <a:cs typeface="Arial" panose="020B0604020202020204" pitchFamily="34" charset="0"/>
                        </a:rPr>
                        <a:t>maintain brand recognition</a:t>
                      </a:r>
                      <a:r>
                        <a:rPr lang="en-US" sz="1600" dirty="0">
                          <a:effectLst/>
                          <a:latin typeface="Arial" panose="020B0604020202020204" pitchFamily="34" charset="0"/>
                          <a:ea typeface="Cambria" panose="02040503050406030204" pitchFamily="18" charset="0"/>
                          <a:cs typeface="Arial" panose="020B0604020202020204" pitchFamily="34" charset="0"/>
                        </a:rPr>
                        <a:t> instead of a fundamental shift.</a:t>
                      </a:r>
                      <a:endParaRPr lang="en-US" sz="1600" dirty="0">
                        <a:effectLst/>
                        <a:latin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664399"/>
                  </a:ext>
                </a:extLst>
              </a:tr>
            </a:tbl>
          </a:graphicData>
        </a:graphic>
      </p:graphicFrame>
    </p:spTree>
    <p:extLst>
      <p:ext uri="{BB962C8B-B14F-4D97-AF65-F5344CB8AC3E}">
        <p14:creationId xmlns:p14="http://schemas.microsoft.com/office/powerpoint/2010/main" val="177463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0179" y="1143001"/>
            <a:ext cx="7303641" cy="4651452"/>
          </a:xfrm>
          <a:prstGeom prst="rect">
            <a:avLst/>
          </a:prstGeom>
        </p:spPr>
      </p:pic>
    </p:spTree>
    <p:extLst>
      <p:ext uri="{BB962C8B-B14F-4D97-AF65-F5344CB8AC3E}">
        <p14:creationId xmlns:p14="http://schemas.microsoft.com/office/powerpoint/2010/main" val="48251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C654-7D2C-4322-B0C1-6B7F005B9AE2}"/>
              </a:ext>
            </a:extLst>
          </p:cNvPr>
          <p:cNvSpPr>
            <a:spLocks noGrp="1"/>
          </p:cNvSpPr>
          <p:nvPr>
            <p:ph type="title"/>
          </p:nvPr>
        </p:nvSpPr>
        <p:spPr>
          <a:xfrm>
            <a:off x="5059971" y="1783959"/>
            <a:ext cx="3483937" cy="2889114"/>
          </a:xfrm>
        </p:spPr>
        <p:txBody>
          <a:bodyPr vert="horz" lIns="91440" tIns="45720" rIns="91440" bIns="45720" rtlCol="0" anchor="b">
            <a:normAutofit/>
          </a:bodyPr>
          <a:lstStyle/>
          <a:p>
            <a:r>
              <a:rPr lang="en-US" sz="4700">
                <a:solidFill>
                  <a:schemeClr val="tx1"/>
                </a:solidFill>
                <a:latin typeface="+mj-lt"/>
                <a:cs typeface="+mj-cs"/>
              </a:rPr>
              <a:t>Changing a name and image is not easy</a:t>
            </a:r>
          </a:p>
        </p:txBody>
      </p:sp>
      <p:pic>
        <p:nvPicPr>
          <p:cNvPr id="5" name="Content Placeholder 4">
            <a:extLst>
              <a:ext uri="{FF2B5EF4-FFF2-40B4-BE49-F238E27FC236}">
                <a16:creationId xmlns:a16="http://schemas.microsoft.com/office/drawing/2014/main" id="{337C4471-1637-4CAA-BAFE-0BDC521E5406}"/>
              </a:ext>
            </a:extLst>
          </p:cNvPr>
          <p:cNvPicPr>
            <a:picLocks noGrp="1" noChangeAspect="1"/>
          </p:cNvPicPr>
          <p:nvPr>
            <p:ph idx="10"/>
          </p:nvPr>
        </p:nvPicPr>
        <p:blipFill rotWithShape="1">
          <a:blip r:embed="rId2"/>
          <a:srcRect l="15758" r="10594" b="1"/>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472425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1862</Words>
  <Application>Microsoft Office PowerPoint</Application>
  <PresentationFormat>On-screen Show (4:3)</PresentationFormat>
  <Paragraphs>238</Paragraphs>
  <Slides>30</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Symbol</vt:lpstr>
      <vt:lpstr>Wingdings</vt:lpstr>
      <vt:lpstr>Office Theme</vt:lpstr>
      <vt:lpstr>AONL’S Future Direction: Nurses Shaping Health Care and Advancing Health</vt:lpstr>
      <vt:lpstr>Overview</vt:lpstr>
      <vt:lpstr>About AONL</vt:lpstr>
      <vt:lpstr>Slide Title Here</vt:lpstr>
      <vt:lpstr>Who is a nurse leader?</vt:lpstr>
      <vt:lpstr>Driving Force</vt:lpstr>
      <vt:lpstr>American Organization for Nursing Leadership</vt:lpstr>
      <vt:lpstr>PowerPoint Presentation</vt:lpstr>
      <vt:lpstr>Changing a name and image is not easy</vt:lpstr>
      <vt:lpstr>Formerly Known as Prince</vt:lpstr>
      <vt:lpstr>PowerPoint Presentation</vt:lpstr>
      <vt:lpstr>Slide Title Here</vt:lpstr>
      <vt:lpstr>PowerPoint Presentation</vt:lpstr>
      <vt:lpstr>Advocacy</vt:lpstr>
      <vt:lpstr>PowerPoint Presentation</vt:lpstr>
      <vt:lpstr>PowerPoint Presentation</vt:lpstr>
      <vt:lpstr>Education</vt:lpstr>
      <vt:lpstr>PowerPoint Presentation</vt:lpstr>
      <vt:lpstr>PowerPoint Presentation</vt:lpstr>
      <vt:lpstr>Affordable and Value-Based Care</vt:lpstr>
      <vt:lpstr>PowerPoint Presentation</vt:lpstr>
      <vt:lpstr>Leadership Diversity in Nursing</vt:lpstr>
      <vt:lpstr>PowerPoint Presentation</vt:lpstr>
      <vt:lpstr>Environmental assumptions</vt:lpstr>
      <vt:lpstr>Implications for Nurse Leaders</vt:lpstr>
      <vt:lpstr>Implications for Nurse Leaders cont’d</vt:lpstr>
      <vt:lpstr>Generative Leaders</vt:lpstr>
      <vt:lpstr>Importance of the Nursing Voice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AONL’S Future Direction: Nurses Shaping Health Care and Advancing Health</dc:title>
  <dc:creator>Kingston, MaryBeth</dc:creator>
  <cp:lastModifiedBy>Kingston, MaryBeth</cp:lastModifiedBy>
  <cp:revision>7</cp:revision>
  <dcterms:created xsi:type="dcterms:W3CDTF">2019-08-28T20:58:02Z</dcterms:created>
  <dcterms:modified xsi:type="dcterms:W3CDTF">2019-10-15T02:55:59Z</dcterms:modified>
</cp:coreProperties>
</file>